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63" r:id="rId3"/>
    <p:sldId id="379" r:id="rId4"/>
    <p:sldId id="340" r:id="rId5"/>
    <p:sldId id="375" r:id="rId6"/>
    <p:sldId id="343" r:id="rId7"/>
    <p:sldId id="376" r:id="rId8"/>
    <p:sldId id="364" r:id="rId9"/>
    <p:sldId id="346" r:id="rId10"/>
    <p:sldId id="373" r:id="rId11"/>
    <p:sldId id="347" r:id="rId12"/>
    <p:sldId id="371" r:id="rId13"/>
    <p:sldId id="372" r:id="rId14"/>
    <p:sldId id="350" r:id="rId15"/>
    <p:sldId id="351" r:id="rId16"/>
    <p:sldId id="374" r:id="rId17"/>
    <p:sldId id="370" r:id="rId18"/>
  </p:sldIdLst>
  <p:sldSz cx="9144000" cy="5143500" type="screen16x9"/>
  <p:notesSz cx="6858000" cy="9947275"/>
  <p:defaultTextStyle>
    <a:defPPr>
      <a:defRPr lang="ru-RU"/>
    </a:defPPr>
    <a:lvl1pPr algn="l" defTabSz="912813" rtl="0" eaLnBrk="0" fontAlgn="base" hangingPunct="0">
      <a:spcBef>
        <a:spcPct val="0"/>
      </a:spcBef>
      <a:spcAft>
        <a:spcPct val="0"/>
      </a:spcAft>
      <a:defRPr kern="1200">
        <a:solidFill>
          <a:schemeClr val="tx1"/>
        </a:solidFill>
        <a:latin typeface="Calibri"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3171">
          <p15:clr>
            <a:srgbClr val="A4A3A4"/>
          </p15:clr>
        </p15:guide>
        <p15:guide id="2" orient="horz" pos="2158">
          <p15:clr>
            <a:srgbClr val="A4A3A4"/>
          </p15:clr>
        </p15:guide>
        <p15:guide id="3" pos="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94F"/>
    <a:srgbClr val="4B616D"/>
    <a:srgbClr val="3C4A5E"/>
    <a:srgbClr val="009242"/>
    <a:srgbClr val="9BAABF"/>
    <a:srgbClr val="4659A0"/>
    <a:srgbClr val="CFD5EA"/>
    <a:srgbClr val="00B050"/>
    <a:srgbClr val="7582C1"/>
    <a:srgbClr val="BAC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9879" autoAdjust="0"/>
  </p:normalViewPr>
  <p:slideViewPr>
    <p:cSldViewPr>
      <p:cViewPr varScale="1">
        <p:scale>
          <a:sx n="151" d="100"/>
          <a:sy n="151" d="100"/>
        </p:scale>
        <p:origin x="-570" y="-90"/>
      </p:cViewPr>
      <p:guideLst>
        <p:guide orient="horz" pos="3171"/>
        <p:guide orient="horz" pos="2158"/>
        <p:guide pos="461"/>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86A27-BA33-4E66-948C-32AE5EBE049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2A974D10-A67B-4B71-B608-D1E6707B5E81}">
      <dgm:prSet phldrT="[Текст]" custT="1"/>
      <dgm:spPr/>
      <dgm:t>
        <a:bodyPr/>
        <a:lstStyle/>
        <a:p>
          <a:endParaRPr lang="ru-RU" sz="1500" b="1" dirty="0">
            <a:latin typeface="Times New Roman" panose="02020603050405020304" pitchFamily="18" charset="0"/>
            <a:cs typeface="Times New Roman" panose="02020603050405020304" pitchFamily="18" charset="0"/>
          </a:endParaRPr>
        </a:p>
      </dgm:t>
    </dgm:pt>
    <dgm:pt modelId="{9E04626A-491E-4E26-9A3D-237D0610E1A1}" type="sibTrans" cxnId="{61C37961-4CC4-4442-AB64-C0E5A8877349}">
      <dgm:prSet/>
      <dgm:spPr/>
      <dgm:t>
        <a:bodyPr/>
        <a:lstStyle/>
        <a:p>
          <a:endParaRPr lang="ru-RU"/>
        </a:p>
      </dgm:t>
    </dgm:pt>
    <dgm:pt modelId="{79B26AA9-5D96-4661-B44D-A97355C2CB77}" type="parTrans" cxnId="{61C37961-4CC4-4442-AB64-C0E5A8877349}">
      <dgm:prSet/>
      <dgm:spPr/>
      <dgm:t>
        <a:bodyPr/>
        <a:lstStyle/>
        <a:p>
          <a:endParaRPr lang="ru-RU"/>
        </a:p>
      </dgm:t>
    </dgm:pt>
    <dgm:pt modelId="{37DBD1AC-7312-40D8-A753-35905E8B1261}" type="pres">
      <dgm:prSet presAssocID="{A8186A27-BA33-4E66-948C-32AE5EBE049A}" presName="Name0" presStyleCnt="0">
        <dgm:presLayoutVars>
          <dgm:chMax val="7"/>
          <dgm:chPref val="5"/>
        </dgm:presLayoutVars>
      </dgm:prSet>
      <dgm:spPr/>
      <dgm:t>
        <a:bodyPr/>
        <a:lstStyle/>
        <a:p>
          <a:endParaRPr lang="ru-RU"/>
        </a:p>
      </dgm:t>
    </dgm:pt>
    <dgm:pt modelId="{BCBA377C-1E90-4BA6-97C8-CD3D9C0F6693}" type="pres">
      <dgm:prSet presAssocID="{A8186A27-BA33-4E66-948C-32AE5EBE049A}" presName="arrowNode" presStyleLbl="node1" presStyleIdx="0" presStyleCnt="1" custAng="8227209" custLinFactNeighborX="-45648" custLinFactNeighborY="-18930"/>
      <dgm:spPr/>
      <dgm:t>
        <a:bodyPr/>
        <a:lstStyle/>
        <a:p>
          <a:endParaRPr lang="ru-RU"/>
        </a:p>
      </dgm:t>
    </dgm:pt>
    <dgm:pt modelId="{FDD1B874-2752-478F-A865-4E40C95D7246}" type="pres">
      <dgm:prSet presAssocID="{2A974D10-A67B-4B71-B608-D1E6707B5E81}" presName="txNode1" presStyleLbl="revTx" presStyleIdx="0" presStyleCnt="1" custScaleX="361272" custScaleY="128931" custLinFactNeighborX="708" custLinFactNeighborY="55040">
        <dgm:presLayoutVars>
          <dgm:bulletEnabled val="1"/>
        </dgm:presLayoutVars>
      </dgm:prSet>
      <dgm:spPr/>
      <dgm:t>
        <a:bodyPr/>
        <a:lstStyle/>
        <a:p>
          <a:endParaRPr lang="ru-RU"/>
        </a:p>
      </dgm:t>
    </dgm:pt>
  </dgm:ptLst>
  <dgm:cxnLst>
    <dgm:cxn modelId="{9CBAEAA7-E4A2-41AE-A901-012473063747}" type="presOf" srcId="{2A974D10-A67B-4B71-B608-D1E6707B5E81}" destId="{FDD1B874-2752-478F-A865-4E40C95D7246}" srcOrd="0" destOrd="0" presId="urn:microsoft.com/office/officeart/2009/3/layout/DescendingProcess"/>
    <dgm:cxn modelId="{73171D19-08A1-43CA-A329-2CE31264352E}" type="presOf" srcId="{A8186A27-BA33-4E66-948C-32AE5EBE049A}" destId="{37DBD1AC-7312-40D8-A753-35905E8B1261}" srcOrd="0" destOrd="0" presId="urn:microsoft.com/office/officeart/2009/3/layout/DescendingProcess"/>
    <dgm:cxn modelId="{61C37961-4CC4-4442-AB64-C0E5A8877349}" srcId="{A8186A27-BA33-4E66-948C-32AE5EBE049A}" destId="{2A974D10-A67B-4B71-B608-D1E6707B5E81}" srcOrd="0" destOrd="0" parTransId="{79B26AA9-5D96-4661-B44D-A97355C2CB77}" sibTransId="{9E04626A-491E-4E26-9A3D-237D0610E1A1}"/>
    <dgm:cxn modelId="{F01C590A-1337-4CBF-B75B-737BBF0D271A}" type="presParOf" srcId="{37DBD1AC-7312-40D8-A753-35905E8B1261}" destId="{BCBA377C-1E90-4BA6-97C8-CD3D9C0F6693}" srcOrd="0" destOrd="0" presId="urn:microsoft.com/office/officeart/2009/3/layout/DescendingProcess"/>
    <dgm:cxn modelId="{4562928E-F1C8-4A66-8591-7DBA9A1BB4D2}" type="presParOf" srcId="{37DBD1AC-7312-40D8-A753-35905E8B1261}" destId="{FDD1B874-2752-478F-A865-4E40C95D7246}"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86A27-BA33-4E66-948C-32AE5EBE049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2A974D10-A67B-4B71-B608-D1E6707B5E81}">
      <dgm:prSet phldrT="[Текст]" custT="1"/>
      <dgm:spPr/>
      <dgm:t>
        <a:bodyPr/>
        <a:lstStyle/>
        <a:p>
          <a:endParaRPr lang="ru-RU" sz="1500" b="1" dirty="0">
            <a:latin typeface="Times New Roman" panose="02020603050405020304" pitchFamily="18" charset="0"/>
            <a:cs typeface="Times New Roman" panose="02020603050405020304" pitchFamily="18" charset="0"/>
          </a:endParaRPr>
        </a:p>
      </dgm:t>
    </dgm:pt>
    <dgm:pt modelId="{9E04626A-491E-4E26-9A3D-237D0610E1A1}" type="sibTrans" cxnId="{61C37961-4CC4-4442-AB64-C0E5A8877349}">
      <dgm:prSet/>
      <dgm:spPr/>
      <dgm:t>
        <a:bodyPr/>
        <a:lstStyle/>
        <a:p>
          <a:endParaRPr lang="ru-RU"/>
        </a:p>
      </dgm:t>
    </dgm:pt>
    <dgm:pt modelId="{79B26AA9-5D96-4661-B44D-A97355C2CB77}" type="parTrans" cxnId="{61C37961-4CC4-4442-AB64-C0E5A8877349}">
      <dgm:prSet/>
      <dgm:spPr/>
      <dgm:t>
        <a:bodyPr/>
        <a:lstStyle/>
        <a:p>
          <a:endParaRPr lang="ru-RU"/>
        </a:p>
      </dgm:t>
    </dgm:pt>
    <dgm:pt modelId="{37DBD1AC-7312-40D8-A753-35905E8B1261}" type="pres">
      <dgm:prSet presAssocID="{A8186A27-BA33-4E66-948C-32AE5EBE049A}" presName="Name0" presStyleCnt="0">
        <dgm:presLayoutVars>
          <dgm:chMax val="7"/>
          <dgm:chPref val="5"/>
        </dgm:presLayoutVars>
      </dgm:prSet>
      <dgm:spPr/>
      <dgm:t>
        <a:bodyPr/>
        <a:lstStyle/>
        <a:p>
          <a:endParaRPr lang="ru-RU"/>
        </a:p>
      </dgm:t>
    </dgm:pt>
    <dgm:pt modelId="{BCBA377C-1E90-4BA6-97C8-CD3D9C0F6693}" type="pres">
      <dgm:prSet presAssocID="{A8186A27-BA33-4E66-948C-32AE5EBE049A}" presName="arrowNode" presStyleLbl="node1" presStyleIdx="0" presStyleCnt="1" custAng="8227209" custLinFactNeighborX="-45648" custLinFactNeighborY="-18930"/>
      <dgm:spPr/>
      <dgm:t>
        <a:bodyPr/>
        <a:lstStyle/>
        <a:p>
          <a:endParaRPr lang="ru-RU"/>
        </a:p>
      </dgm:t>
    </dgm:pt>
    <dgm:pt modelId="{FDD1B874-2752-478F-A865-4E40C95D7246}" type="pres">
      <dgm:prSet presAssocID="{2A974D10-A67B-4B71-B608-D1E6707B5E81}" presName="txNode1" presStyleLbl="revTx" presStyleIdx="0" presStyleCnt="1" custScaleX="361272" custScaleY="128931" custLinFactNeighborX="708" custLinFactNeighborY="55040">
        <dgm:presLayoutVars>
          <dgm:bulletEnabled val="1"/>
        </dgm:presLayoutVars>
      </dgm:prSet>
      <dgm:spPr/>
      <dgm:t>
        <a:bodyPr/>
        <a:lstStyle/>
        <a:p>
          <a:endParaRPr lang="ru-RU"/>
        </a:p>
      </dgm:t>
    </dgm:pt>
  </dgm:ptLst>
  <dgm:cxnLst>
    <dgm:cxn modelId="{BE4D1FA9-CB85-460E-8653-9B84B4F6D06E}" type="presOf" srcId="{2A974D10-A67B-4B71-B608-D1E6707B5E81}" destId="{FDD1B874-2752-478F-A865-4E40C95D7246}" srcOrd="0" destOrd="0" presId="urn:microsoft.com/office/officeart/2009/3/layout/DescendingProcess"/>
    <dgm:cxn modelId="{FDEFB151-196E-4FCB-B48C-321900DEEF47}" type="presOf" srcId="{A8186A27-BA33-4E66-948C-32AE5EBE049A}" destId="{37DBD1AC-7312-40D8-A753-35905E8B1261}" srcOrd="0" destOrd="0" presId="urn:microsoft.com/office/officeart/2009/3/layout/DescendingProcess"/>
    <dgm:cxn modelId="{61C37961-4CC4-4442-AB64-C0E5A8877349}" srcId="{A8186A27-BA33-4E66-948C-32AE5EBE049A}" destId="{2A974D10-A67B-4B71-B608-D1E6707B5E81}" srcOrd="0" destOrd="0" parTransId="{79B26AA9-5D96-4661-B44D-A97355C2CB77}" sibTransId="{9E04626A-491E-4E26-9A3D-237D0610E1A1}"/>
    <dgm:cxn modelId="{75CEA2B7-4141-4F1D-89F0-3A8AB2802232}" type="presParOf" srcId="{37DBD1AC-7312-40D8-A753-35905E8B1261}" destId="{BCBA377C-1E90-4BA6-97C8-CD3D9C0F6693}" srcOrd="0" destOrd="0" presId="urn:microsoft.com/office/officeart/2009/3/layout/DescendingProcess"/>
    <dgm:cxn modelId="{036836C3-457F-4463-AA14-2C12AAEF1E99}" type="presParOf" srcId="{37DBD1AC-7312-40D8-A753-35905E8B1261}" destId="{FDD1B874-2752-478F-A865-4E40C95D7246}"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AA9211-5D5B-4B6B-BBB6-A1C1CB55A5E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2D2ABA61-82EF-4B71-BC5D-768C356FFAAB}">
      <dgm:prSet phldrT="[Текст]" custT="1"/>
      <dgm:spPr>
        <a:solidFill>
          <a:schemeClr val="accent6">
            <a:lumMod val="60000"/>
            <a:lumOff val="40000"/>
          </a:schemeClr>
        </a:solidFill>
      </dgm:spPr>
      <dgm:t>
        <a:bodyPr/>
        <a:lstStyle/>
        <a:p>
          <a:r>
            <a:rPr lang="ru-RU" sz="1400" dirty="0" smtClean="0">
              <a:solidFill>
                <a:schemeClr val="tx2">
                  <a:lumMod val="75000"/>
                </a:schemeClr>
              </a:solidFill>
              <a:latin typeface="Impact" panose="020B0806030902050204" pitchFamily="34" charset="0"/>
            </a:rPr>
            <a:t>Члены семьи участника НИС, исключенного из списков личного состава воинской части в связи </a:t>
          </a:r>
        </a:p>
        <a:p>
          <a:r>
            <a:rPr lang="ru-RU" sz="1400" dirty="0" smtClean="0">
              <a:solidFill>
                <a:schemeClr val="tx2">
                  <a:lumMod val="75000"/>
                </a:schemeClr>
              </a:solidFill>
              <a:latin typeface="Impact" panose="020B0806030902050204" pitchFamily="34" charset="0"/>
            </a:rPr>
            <a:t>с его гибелью или смертью, признанием его в установленном законом порядке безвестно отсутствующим или </a:t>
          </a:r>
        </a:p>
        <a:p>
          <a:r>
            <a:rPr lang="ru-RU" sz="1400" dirty="0" smtClean="0">
              <a:solidFill>
                <a:schemeClr val="tx2">
                  <a:lumMod val="75000"/>
                </a:schemeClr>
              </a:solidFill>
              <a:latin typeface="Impact" panose="020B0806030902050204" pitchFamily="34" charset="0"/>
            </a:rPr>
            <a:t>объявлением его умершим (ч. 1 ст. 12 117-ФЗ)</a:t>
          </a:r>
          <a:endParaRPr lang="ru-RU" sz="1400" dirty="0">
            <a:solidFill>
              <a:schemeClr val="tx1"/>
            </a:solidFill>
          </a:endParaRPr>
        </a:p>
      </dgm:t>
    </dgm:pt>
    <dgm:pt modelId="{9B98E012-2AB8-4ACA-AF6E-4547C25C4007}" type="parTrans" cxnId="{FA124296-C3EC-49BE-ABA2-5B9113325536}">
      <dgm:prSet/>
      <dgm:spPr/>
      <dgm:t>
        <a:bodyPr/>
        <a:lstStyle/>
        <a:p>
          <a:endParaRPr lang="ru-RU"/>
        </a:p>
      </dgm:t>
    </dgm:pt>
    <dgm:pt modelId="{C3EDAAA3-8ED1-4BE6-BEF6-021D0A693758}" type="sibTrans" cxnId="{FA124296-C3EC-49BE-ABA2-5B9113325536}">
      <dgm:prSet/>
      <dgm:spPr/>
      <dgm:t>
        <a:bodyPr/>
        <a:lstStyle/>
        <a:p>
          <a:endParaRPr lang="ru-RU"/>
        </a:p>
      </dgm:t>
    </dgm:pt>
    <dgm:pt modelId="{456D1464-6F92-417D-952A-4AE39863E84A}">
      <dgm:prSet phldrT="[Текст]" custT="1"/>
      <dgm:spPr>
        <a:solidFill>
          <a:schemeClr val="accent5">
            <a:lumMod val="40000"/>
            <a:lumOff val="60000"/>
          </a:schemeClr>
        </a:solidFill>
      </dgm:spPr>
      <dgm:t>
        <a:bodyPr/>
        <a:lstStyle/>
        <a:p>
          <a:r>
            <a:rPr lang="ru-RU" sz="1600" b="0" dirty="0" smtClean="0">
              <a:solidFill>
                <a:schemeClr val="tx1"/>
              </a:solidFill>
              <a:effectLst/>
              <a:latin typeface="Impact" panose="020B0806030902050204" pitchFamily="34" charset="0"/>
            </a:rPr>
            <a:t>супруг </a:t>
          </a:r>
        </a:p>
        <a:p>
          <a:r>
            <a:rPr lang="ru-RU" sz="1600" b="0" dirty="0" smtClean="0">
              <a:solidFill>
                <a:schemeClr val="tx1"/>
              </a:solidFill>
              <a:effectLst/>
              <a:latin typeface="Impact" panose="020B0806030902050204" pitchFamily="34" charset="0"/>
            </a:rPr>
            <a:t>или супруга</a:t>
          </a:r>
          <a:endParaRPr lang="ru-RU" sz="1600" b="0" dirty="0">
            <a:solidFill>
              <a:schemeClr val="tx1"/>
            </a:solidFill>
            <a:effectLst/>
            <a:latin typeface="Impact" panose="020B0806030902050204" pitchFamily="34" charset="0"/>
          </a:endParaRPr>
        </a:p>
      </dgm:t>
    </dgm:pt>
    <dgm:pt modelId="{561C0133-B127-4EAC-A6DC-C0070B92F8C2}" type="parTrans" cxnId="{1377F963-B394-4006-B536-74895EA208DF}">
      <dgm:prSet/>
      <dgm:spPr/>
      <dgm:t>
        <a:bodyPr/>
        <a:lstStyle/>
        <a:p>
          <a:endParaRPr lang="ru-RU"/>
        </a:p>
      </dgm:t>
    </dgm:pt>
    <dgm:pt modelId="{594E03E8-8FCB-4A00-9BCD-E519F1A19CF7}" type="sibTrans" cxnId="{1377F963-B394-4006-B536-74895EA208DF}">
      <dgm:prSet/>
      <dgm:spPr/>
      <dgm:t>
        <a:bodyPr/>
        <a:lstStyle/>
        <a:p>
          <a:endParaRPr lang="ru-RU"/>
        </a:p>
      </dgm:t>
    </dgm:pt>
    <dgm:pt modelId="{110F8ED9-9737-4C48-AFE2-295CEC91A027}">
      <dgm:prSet phldrT="[Текст]" custT="1"/>
      <dgm:spPr>
        <a:solidFill>
          <a:schemeClr val="accent4">
            <a:lumMod val="40000"/>
            <a:lumOff val="60000"/>
          </a:schemeClr>
        </a:solidFill>
      </dgm:spPr>
      <dgm:t>
        <a:bodyPr/>
        <a:lstStyle/>
        <a:p>
          <a:r>
            <a:rPr lang="ru-RU" sz="1400" b="0" dirty="0" smtClean="0">
              <a:solidFill>
                <a:schemeClr val="tx1"/>
              </a:solidFill>
              <a:effectLst/>
              <a:latin typeface="Impact" panose="020B0806030902050204" pitchFamily="34" charset="0"/>
            </a:rPr>
            <a:t>лица, находящиеся на иждивении военнослужащего </a:t>
          </a:r>
          <a:endParaRPr lang="ru-RU" sz="1400" b="0" dirty="0">
            <a:solidFill>
              <a:schemeClr val="tx1"/>
            </a:solidFill>
            <a:effectLst/>
            <a:latin typeface="Impact" panose="020B0806030902050204" pitchFamily="34" charset="0"/>
          </a:endParaRPr>
        </a:p>
      </dgm:t>
    </dgm:pt>
    <dgm:pt modelId="{FBC9A2F1-8726-4BE1-8F7E-3D878338065A}" type="parTrans" cxnId="{9C9FCE3C-C545-4679-89BD-0A598FD7BCBA}">
      <dgm:prSet/>
      <dgm:spPr/>
      <dgm:t>
        <a:bodyPr/>
        <a:lstStyle/>
        <a:p>
          <a:endParaRPr lang="ru-RU"/>
        </a:p>
      </dgm:t>
    </dgm:pt>
    <dgm:pt modelId="{27403272-E502-41D8-8546-00C945636FEF}" type="sibTrans" cxnId="{9C9FCE3C-C545-4679-89BD-0A598FD7BCBA}">
      <dgm:prSet/>
      <dgm:spPr/>
      <dgm:t>
        <a:bodyPr/>
        <a:lstStyle/>
        <a:p>
          <a:endParaRPr lang="ru-RU"/>
        </a:p>
      </dgm:t>
    </dgm:pt>
    <dgm:pt modelId="{75234C43-0C14-40B9-8AB2-3E51736C83E9}">
      <dgm:prSet phldrT="[Текст]" custT="1"/>
      <dgm:spPr>
        <a:solidFill>
          <a:schemeClr val="accent2">
            <a:lumMod val="40000"/>
            <a:lumOff val="60000"/>
          </a:schemeClr>
        </a:solidFill>
      </dgm:spPr>
      <dgm:t>
        <a:bodyPr/>
        <a:lstStyle/>
        <a:p>
          <a:r>
            <a:rPr lang="ru-RU" sz="1600" b="0" dirty="0" smtClean="0">
              <a:solidFill>
                <a:schemeClr val="tx1"/>
              </a:solidFill>
              <a:effectLst/>
              <a:latin typeface="Impact" panose="020B0806030902050204" pitchFamily="34" charset="0"/>
            </a:rPr>
            <a:t>Несовершеннолетние дети</a:t>
          </a:r>
          <a:endParaRPr lang="ru-RU" sz="1600" b="0" dirty="0">
            <a:solidFill>
              <a:schemeClr val="tx1"/>
            </a:solidFill>
            <a:effectLst/>
            <a:latin typeface="Impact" panose="020B0806030902050204" pitchFamily="34" charset="0"/>
          </a:endParaRPr>
        </a:p>
      </dgm:t>
    </dgm:pt>
    <dgm:pt modelId="{3AD81097-0BF9-496A-B77C-3811250A6634}" type="parTrans" cxnId="{DA4950A6-5224-4717-BC84-F396FBF42A00}">
      <dgm:prSet/>
      <dgm:spPr/>
      <dgm:t>
        <a:bodyPr/>
        <a:lstStyle/>
        <a:p>
          <a:endParaRPr lang="ru-RU"/>
        </a:p>
      </dgm:t>
    </dgm:pt>
    <dgm:pt modelId="{2106513F-188A-4FCD-A635-37CBA4F537C3}" type="sibTrans" cxnId="{DA4950A6-5224-4717-BC84-F396FBF42A00}">
      <dgm:prSet/>
      <dgm:spPr/>
      <dgm:t>
        <a:bodyPr/>
        <a:lstStyle/>
        <a:p>
          <a:endParaRPr lang="ru-RU"/>
        </a:p>
      </dgm:t>
    </dgm:pt>
    <dgm:pt modelId="{09382D22-C7EA-4BB8-94E1-211FB4AFA3A3}">
      <dgm:prSet phldrT="[Текст]" custT="1"/>
      <dgm:spPr>
        <a:solidFill>
          <a:schemeClr val="bg2">
            <a:lumMod val="75000"/>
          </a:schemeClr>
        </a:solidFill>
      </dgm:spPr>
      <dgm:t>
        <a:bodyPr/>
        <a:lstStyle/>
        <a:p>
          <a:r>
            <a:rPr lang="ru-RU" sz="1400" b="0" dirty="0" smtClean="0">
              <a:solidFill>
                <a:schemeClr val="tx1"/>
              </a:solidFill>
              <a:effectLst/>
              <a:latin typeface="Impact" panose="020B0806030902050204" pitchFamily="34" charset="0"/>
            </a:rPr>
            <a:t>дети старше </a:t>
          </a:r>
          <a:br>
            <a:rPr lang="ru-RU" sz="1400" b="0" dirty="0" smtClean="0">
              <a:solidFill>
                <a:schemeClr val="tx1"/>
              </a:solidFill>
              <a:effectLst/>
              <a:latin typeface="Impact" panose="020B0806030902050204" pitchFamily="34" charset="0"/>
            </a:rPr>
          </a:br>
          <a:r>
            <a:rPr lang="ru-RU" sz="1400" b="0" dirty="0" smtClean="0">
              <a:solidFill>
                <a:schemeClr val="tx1"/>
              </a:solidFill>
              <a:effectLst/>
              <a:latin typeface="Impact" panose="020B0806030902050204" pitchFamily="34" charset="0"/>
            </a:rPr>
            <a:t>18 лет, ставшие инвалидами </a:t>
          </a:r>
        </a:p>
        <a:p>
          <a:r>
            <a:rPr lang="ru-RU" sz="1400" b="0" dirty="0" smtClean="0">
              <a:solidFill>
                <a:schemeClr val="tx1"/>
              </a:solidFill>
              <a:effectLst/>
              <a:latin typeface="Impact" panose="020B0806030902050204" pitchFamily="34" charset="0"/>
            </a:rPr>
            <a:t>до достижения ими возраста </a:t>
          </a:r>
        </a:p>
        <a:p>
          <a:r>
            <a:rPr lang="ru-RU" sz="1400" b="0" dirty="0" smtClean="0">
              <a:solidFill>
                <a:schemeClr val="tx1"/>
              </a:solidFill>
              <a:effectLst/>
              <a:latin typeface="Impact" panose="020B0806030902050204" pitchFamily="34" charset="0"/>
            </a:rPr>
            <a:t>18 лет</a:t>
          </a:r>
          <a:endParaRPr lang="ru-RU" sz="1400" b="0" dirty="0">
            <a:solidFill>
              <a:schemeClr val="tx1"/>
            </a:solidFill>
            <a:effectLst/>
            <a:latin typeface="Impact" panose="020B0806030902050204" pitchFamily="34" charset="0"/>
          </a:endParaRPr>
        </a:p>
      </dgm:t>
    </dgm:pt>
    <dgm:pt modelId="{8E4EFAF9-6EB7-4355-89CD-A8A2C65244A4}" type="parTrans" cxnId="{50A86692-281E-4A7F-A5B3-17E67B2BDAFB}">
      <dgm:prSet/>
      <dgm:spPr/>
      <dgm:t>
        <a:bodyPr/>
        <a:lstStyle/>
        <a:p>
          <a:endParaRPr lang="ru-RU"/>
        </a:p>
      </dgm:t>
    </dgm:pt>
    <dgm:pt modelId="{0B6621D6-DBD3-42A0-9CF3-EA46BE9A2C75}" type="sibTrans" cxnId="{50A86692-281E-4A7F-A5B3-17E67B2BDAFB}">
      <dgm:prSet/>
      <dgm:spPr/>
      <dgm:t>
        <a:bodyPr/>
        <a:lstStyle/>
        <a:p>
          <a:endParaRPr lang="ru-RU"/>
        </a:p>
      </dgm:t>
    </dgm:pt>
    <dgm:pt modelId="{180949F1-0A21-47B9-8CF5-EB5D9448E9A9}">
      <dgm:prSet phldrT="[Текст]" custT="1"/>
      <dgm:spPr>
        <a:solidFill>
          <a:schemeClr val="accent6">
            <a:lumMod val="40000"/>
            <a:lumOff val="60000"/>
          </a:schemeClr>
        </a:solidFill>
      </dgm:spPr>
      <dgm:t>
        <a:bodyPr/>
        <a:lstStyle/>
        <a:p>
          <a:r>
            <a:rPr lang="ru-RU" sz="1400" b="0" dirty="0" smtClean="0">
              <a:solidFill>
                <a:schemeClr val="tx1"/>
              </a:solidFill>
              <a:effectLst/>
              <a:latin typeface="Impact" panose="020B0806030902050204" pitchFamily="34" charset="0"/>
            </a:rPr>
            <a:t>дети в возрасте </a:t>
          </a:r>
        </a:p>
        <a:p>
          <a:r>
            <a:rPr lang="ru-RU" sz="1400" b="0" dirty="0" smtClean="0">
              <a:solidFill>
                <a:schemeClr val="tx1"/>
              </a:solidFill>
              <a:effectLst/>
              <a:latin typeface="Impact" panose="020B0806030902050204" pitchFamily="34" charset="0"/>
            </a:rPr>
            <a:t>до 23 лет, обучающиеся в образовательных организациях </a:t>
          </a:r>
        </a:p>
        <a:p>
          <a:r>
            <a:rPr lang="ru-RU" sz="1400" b="0" dirty="0" smtClean="0">
              <a:solidFill>
                <a:schemeClr val="tx1"/>
              </a:solidFill>
              <a:effectLst/>
              <a:latin typeface="Impact" panose="020B0806030902050204" pitchFamily="34" charset="0"/>
            </a:rPr>
            <a:t>по очной форме обучения</a:t>
          </a:r>
          <a:endParaRPr lang="ru-RU" sz="1400" b="0" dirty="0">
            <a:solidFill>
              <a:schemeClr val="tx1"/>
            </a:solidFill>
            <a:effectLst/>
            <a:latin typeface="Impact" panose="020B0806030902050204" pitchFamily="34" charset="0"/>
          </a:endParaRPr>
        </a:p>
      </dgm:t>
    </dgm:pt>
    <dgm:pt modelId="{568017B1-3E5B-4416-B127-C8C73005AD88}" type="parTrans" cxnId="{5E150AB6-3F35-41C7-9166-95C21E3D499B}">
      <dgm:prSet/>
      <dgm:spPr/>
      <dgm:t>
        <a:bodyPr/>
        <a:lstStyle/>
        <a:p>
          <a:endParaRPr lang="ru-RU"/>
        </a:p>
      </dgm:t>
    </dgm:pt>
    <dgm:pt modelId="{1B53065D-B967-49CE-9E59-72B78C512EA2}" type="sibTrans" cxnId="{5E150AB6-3F35-41C7-9166-95C21E3D499B}">
      <dgm:prSet/>
      <dgm:spPr/>
      <dgm:t>
        <a:bodyPr/>
        <a:lstStyle/>
        <a:p>
          <a:endParaRPr lang="ru-RU"/>
        </a:p>
      </dgm:t>
    </dgm:pt>
    <dgm:pt modelId="{D0E59E0A-D267-4FD1-8EF0-B3BB725A8A7B}" type="pres">
      <dgm:prSet presAssocID="{22AA9211-5D5B-4B6B-BBB6-A1C1CB55A5E5}" presName="Name0" presStyleCnt="0">
        <dgm:presLayoutVars>
          <dgm:chPref val="1"/>
          <dgm:dir/>
          <dgm:animOne val="branch"/>
          <dgm:animLvl val="lvl"/>
          <dgm:resizeHandles/>
        </dgm:presLayoutVars>
      </dgm:prSet>
      <dgm:spPr/>
      <dgm:t>
        <a:bodyPr/>
        <a:lstStyle/>
        <a:p>
          <a:endParaRPr lang="ru-RU"/>
        </a:p>
      </dgm:t>
    </dgm:pt>
    <dgm:pt modelId="{967C6F8B-FF67-4E98-B432-406265186395}" type="pres">
      <dgm:prSet presAssocID="{2D2ABA61-82EF-4B71-BC5D-768C356FFAAB}" presName="vertOne" presStyleCnt="0"/>
      <dgm:spPr/>
    </dgm:pt>
    <dgm:pt modelId="{5CC49FB3-85CF-430B-B0CF-306A98A89BAF}" type="pres">
      <dgm:prSet presAssocID="{2D2ABA61-82EF-4B71-BC5D-768C356FFAAB}" presName="txOne" presStyleLbl="node0" presStyleIdx="0" presStyleCnt="1" custScaleY="32807">
        <dgm:presLayoutVars>
          <dgm:chPref val="3"/>
        </dgm:presLayoutVars>
      </dgm:prSet>
      <dgm:spPr/>
      <dgm:t>
        <a:bodyPr/>
        <a:lstStyle/>
        <a:p>
          <a:endParaRPr lang="ru-RU"/>
        </a:p>
      </dgm:t>
    </dgm:pt>
    <dgm:pt modelId="{1C50BAEE-DF3F-4A7E-8E42-C59FA95748BF}" type="pres">
      <dgm:prSet presAssocID="{2D2ABA61-82EF-4B71-BC5D-768C356FFAAB}" presName="parTransOne" presStyleCnt="0"/>
      <dgm:spPr/>
    </dgm:pt>
    <dgm:pt modelId="{0D1C8239-8907-4A1B-BEC9-F66C8EAFB3BE}" type="pres">
      <dgm:prSet presAssocID="{2D2ABA61-82EF-4B71-BC5D-768C356FFAAB}" presName="horzOne" presStyleCnt="0"/>
      <dgm:spPr/>
    </dgm:pt>
    <dgm:pt modelId="{0F66C765-0345-4601-BAC2-0B7D01AD7652}" type="pres">
      <dgm:prSet presAssocID="{456D1464-6F92-417D-952A-4AE39863E84A}" presName="vertTwo" presStyleCnt="0"/>
      <dgm:spPr/>
    </dgm:pt>
    <dgm:pt modelId="{ACFEB4F6-B1AB-42E8-A50E-E03F22EB51F5}" type="pres">
      <dgm:prSet presAssocID="{456D1464-6F92-417D-952A-4AE39863E84A}" presName="txTwo" presStyleLbl="node2" presStyleIdx="0" presStyleCnt="5" custScaleX="78557" custScaleY="41185">
        <dgm:presLayoutVars>
          <dgm:chPref val="3"/>
        </dgm:presLayoutVars>
      </dgm:prSet>
      <dgm:spPr/>
      <dgm:t>
        <a:bodyPr/>
        <a:lstStyle/>
        <a:p>
          <a:endParaRPr lang="ru-RU"/>
        </a:p>
      </dgm:t>
    </dgm:pt>
    <dgm:pt modelId="{DB2BAB08-8906-4E76-BC9F-ADACC4831377}" type="pres">
      <dgm:prSet presAssocID="{456D1464-6F92-417D-952A-4AE39863E84A}" presName="horzTwo" presStyleCnt="0"/>
      <dgm:spPr/>
    </dgm:pt>
    <dgm:pt modelId="{A538DD6C-1A0B-4BE4-A4BB-C696205E3620}" type="pres">
      <dgm:prSet presAssocID="{594E03E8-8FCB-4A00-9BCD-E519F1A19CF7}" presName="sibSpaceTwo" presStyleCnt="0"/>
      <dgm:spPr/>
    </dgm:pt>
    <dgm:pt modelId="{410D9867-AAE3-44B0-A54E-9AC96009CB46}" type="pres">
      <dgm:prSet presAssocID="{75234C43-0C14-40B9-8AB2-3E51736C83E9}" presName="vertTwo" presStyleCnt="0"/>
      <dgm:spPr/>
    </dgm:pt>
    <dgm:pt modelId="{A0BAAE70-1F7E-4934-A2FE-464100470823}" type="pres">
      <dgm:prSet presAssocID="{75234C43-0C14-40B9-8AB2-3E51736C83E9}" presName="txTwo" presStyleLbl="node2" presStyleIdx="1" presStyleCnt="5" custScaleX="134744" custScaleY="39994" custLinFactNeighborX="167" custLinFactNeighborY="-234">
        <dgm:presLayoutVars>
          <dgm:chPref val="3"/>
        </dgm:presLayoutVars>
      </dgm:prSet>
      <dgm:spPr/>
      <dgm:t>
        <a:bodyPr/>
        <a:lstStyle/>
        <a:p>
          <a:endParaRPr lang="ru-RU"/>
        </a:p>
      </dgm:t>
    </dgm:pt>
    <dgm:pt modelId="{4492CDAA-0E2E-4620-9099-343A27BD72B3}" type="pres">
      <dgm:prSet presAssocID="{75234C43-0C14-40B9-8AB2-3E51736C83E9}" presName="horzTwo" presStyleCnt="0"/>
      <dgm:spPr/>
    </dgm:pt>
    <dgm:pt modelId="{48F7863C-FBE9-4477-AEA1-055E5B020914}" type="pres">
      <dgm:prSet presAssocID="{2106513F-188A-4FCD-A635-37CBA4F537C3}" presName="sibSpaceTwo" presStyleCnt="0"/>
      <dgm:spPr/>
    </dgm:pt>
    <dgm:pt modelId="{ECD14D98-A4A1-45B5-96AC-ACB9525AE863}" type="pres">
      <dgm:prSet presAssocID="{09382D22-C7EA-4BB8-94E1-211FB4AFA3A3}" presName="vertTwo" presStyleCnt="0"/>
      <dgm:spPr/>
    </dgm:pt>
    <dgm:pt modelId="{C994BC0E-5266-416F-9B07-1272D6CA1479}" type="pres">
      <dgm:prSet presAssocID="{09382D22-C7EA-4BB8-94E1-211FB4AFA3A3}" presName="txTwo" presStyleLbl="node2" presStyleIdx="2" presStyleCnt="5" custScaleY="61189">
        <dgm:presLayoutVars>
          <dgm:chPref val="3"/>
        </dgm:presLayoutVars>
      </dgm:prSet>
      <dgm:spPr/>
      <dgm:t>
        <a:bodyPr/>
        <a:lstStyle/>
        <a:p>
          <a:endParaRPr lang="ru-RU"/>
        </a:p>
      </dgm:t>
    </dgm:pt>
    <dgm:pt modelId="{44D1AF54-B130-4779-B78B-628F3CEB5097}" type="pres">
      <dgm:prSet presAssocID="{09382D22-C7EA-4BB8-94E1-211FB4AFA3A3}" presName="horzTwo" presStyleCnt="0"/>
      <dgm:spPr/>
    </dgm:pt>
    <dgm:pt modelId="{F9E39257-0041-4B4E-A7F6-D6A7473ED629}" type="pres">
      <dgm:prSet presAssocID="{0B6621D6-DBD3-42A0-9CF3-EA46BE9A2C75}" presName="sibSpaceTwo" presStyleCnt="0"/>
      <dgm:spPr/>
    </dgm:pt>
    <dgm:pt modelId="{FEDB8754-BA44-4B9B-905A-546F34B4A639}" type="pres">
      <dgm:prSet presAssocID="{180949F1-0A21-47B9-8CF5-EB5D9448E9A9}" presName="vertTwo" presStyleCnt="0"/>
      <dgm:spPr/>
    </dgm:pt>
    <dgm:pt modelId="{3958F292-8DDA-4A2B-8905-8E5FE7BE4F94}" type="pres">
      <dgm:prSet presAssocID="{180949F1-0A21-47B9-8CF5-EB5D9448E9A9}" presName="txTwo" presStyleLbl="node2" presStyleIdx="3" presStyleCnt="5" custScaleX="110173" custScaleY="80512">
        <dgm:presLayoutVars>
          <dgm:chPref val="3"/>
        </dgm:presLayoutVars>
      </dgm:prSet>
      <dgm:spPr/>
      <dgm:t>
        <a:bodyPr/>
        <a:lstStyle/>
        <a:p>
          <a:endParaRPr lang="ru-RU"/>
        </a:p>
      </dgm:t>
    </dgm:pt>
    <dgm:pt modelId="{32A98118-E763-40C8-ABBE-F4939AC094F0}" type="pres">
      <dgm:prSet presAssocID="{180949F1-0A21-47B9-8CF5-EB5D9448E9A9}" presName="horzTwo" presStyleCnt="0"/>
      <dgm:spPr/>
    </dgm:pt>
    <dgm:pt modelId="{A550EC6D-ADE5-4B9F-9ACE-C20CC630DDC7}" type="pres">
      <dgm:prSet presAssocID="{1B53065D-B967-49CE-9E59-72B78C512EA2}" presName="sibSpaceTwo" presStyleCnt="0"/>
      <dgm:spPr/>
    </dgm:pt>
    <dgm:pt modelId="{BB2087FC-3104-4DE7-B8AA-7C3FBC4344CB}" type="pres">
      <dgm:prSet presAssocID="{110F8ED9-9737-4C48-AFE2-295CEC91A027}" presName="vertTwo" presStyleCnt="0"/>
      <dgm:spPr/>
    </dgm:pt>
    <dgm:pt modelId="{17457094-0193-41D0-BE9F-01DA760B0316}" type="pres">
      <dgm:prSet presAssocID="{110F8ED9-9737-4C48-AFE2-295CEC91A027}" presName="txTwo" presStyleLbl="node2" presStyleIdx="4" presStyleCnt="5" custScaleX="103740" custScaleY="39734">
        <dgm:presLayoutVars>
          <dgm:chPref val="3"/>
        </dgm:presLayoutVars>
      </dgm:prSet>
      <dgm:spPr/>
      <dgm:t>
        <a:bodyPr/>
        <a:lstStyle/>
        <a:p>
          <a:endParaRPr lang="ru-RU"/>
        </a:p>
      </dgm:t>
    </dgm:pt>
    <dgm:pt modelId="{B28C6652-E53D-4C4D-85D6-8BEC42DFF852}" type="pres">
      <dgm:prSet presAssocID="{110F8ED9-9737-4C48-AFE2-295CEC91A027}" presName="horzTwo" presStyleCnt="0"/>
      <dgm:spPr/>
    </dgm:pt>
  </dgm:ptLst>
  <dgm:cxnLst>
    <dgm:cxn modelId="{F90D275A-C15A-417E-898E-7C945C83E902}" type="presOf" srcId="{110F8ED9-9737-4C48-AFE2-295CEC91A027}" destId="{17457094-0193-41D0-BE9F-01DA760B0316}" srcOrd="0" destOrd="0" presId="urn:microsoft.com/office/officeart/2005/8/layout/hierarchy4"/>
    <dgm:cxn modelId="{701874DE-D1A8-460F-947F-8A514B22F2B8}" type="presOf" srcId="{180949F1-0A21-47B9-8CF5-EB5D9448E9A9}" destId="{3958F292-8DDA-4A2B-8905-8E5FE7BE4F94}" srcOrd="0" destOrd="0" presId="urn:microsoft.com/office/officeart/2005/8/layout/hierarchy4"/>
    <dgm:cxn modelId="{5E150AB6-3F35-41C7-9166-95C21E3D499B}" srcId="{2D2ABA61-82EF-4B71-BC5D-768C356FFAAB}" destId="{180949F1-0A21-47B9-8CF5-EB5D9448E9A9}" srcOrd="3" destOrd="0" parTransId="{568017B1-3E5B-4416-B127-C8C73005AD88}" sibTransId="{1B53065D-B967-49CE-9E59-72B78C512EA2}"/>
    <dgm:cxn modelId="{1377F963-B394-4006-B536-74895EA208DF}" srcId="{2D2ABA61-82EF-4B71-BC5D-768C356FFAAB}" destId="{456D1464-6F92-417D-952A-4AE39863E84A}" srcOrd="0" destOrd="0" parTransId="{561C0133-B127-4EAC-A6DC-C0070B92F8C2}" sibTransId="{594E03E8-8FCB-4A00-9BCD-E519F1A19CF7}"/>
    <dgm:cxn modelId="{DA4950A6-5224-4717-BC84-F396FBF42A00}" srcId="{2D2ABA61-82EF-4B71-BC5D-768C356FFAAB}" destId="{75234C43-0C14-40B9-8AB2-3E51736C83E9}" srcOrd="1" destOrd="0" parTransId="{3AD81097-0BF9-496A-B77C-3811250A6634}" sibTransId="{2106513F-188A-4FCD-A635-37CBA4F537C3}"/>
    <dgm:cxn modelId="{50A86692-281E-4A7F-A5B3-17E67B2BDAFB}" srcId="{2D2ABA61-82EF-4B71-BC5D-768C356FFAAB}" destId="{09382D22-C7EA-4BB8-94E1-211FB4AFA3A3}" srcOrd="2" destOrd="0" parTransId="{8E4EFAF9-6EB7-4355-89CD-A8A2C65244A4}" sibTransId="{0B6621D6-DBD3-42A0-9CF3-EA46BE9A2C75}"/>
    <dgm:cxn modelId="{0A483501-9772-4B07-B8E8-3A99C8BAD88A}" type="presOf" srcId="{456D1464-6F92-417D-952A-4AE39863E84A}" destId="{ACFEB4F6-B1AB-42E8-A50E-E03F22EB51F5}" srcOrd="0" destOrd="0" presId="urn:microsoft.com/office/officeart/2005/8/layout/hierarchy4"/>
    <dgm:cxn modelId="{9C9FCE3C-C545-4679-89BD-0A598FD7BCBA}" srcId="{2D2ABA61-82EF-4B71-BC5D-768C356FFAAB}" destId="{110F8ED9-9737-4C48-AFE2-295CEC91A027}" srcOrd="4" destOrd="0" parTransId="{FBC9A2F1-8726-4BE1-8F7E-3D878338065A}" sibTransId="{27403272-E502-41D8-8546-00C945636FEF}"/>
    <dgm:cxn modelId="{FA124296-C3EC-49BE-ABA2-5B9113325536}" srcId="{22AA9211-5D5B-4B6B-BBB6-A1C1CB55A5E5}" destId="{2D2ABA61-82EF-4B71-BC5D-768C356FFAAB}" srcOrd="0" destOrd="0" parTransId="{9B98E012-2AB8-4ACA-AF6E-4547C25C4007}" sibTransId="{C3EDAAA3-8ED1-4BE6-BEF6-021D0A693758}"/>
    <dgm:cxn modelId="{7D67B018-AB82-4146-B08F-D18C5B7C6C6A}" type="presOf" srcId="{2D2ABA61-82EF-4B71-BC5D-768C356FFAAB}" destId="{5CC49FB3-85CF-430B-B0CF-306A98A89BAF}" srcOrd="0" destOrd="0" presId="urn:microsoft.com/office/officeart/2005/8/layout/hierarchy4"/>
    <dgm:cxn modelId="{AB4C80ED-CDF1-4257-84DD-BD407EBCE5A2}" type="presOf" srcId="{09382D22-C7EA-4BB8-94E1-211FB4AFA3A3}" destId="{C994BC0E-5266-416F-9B07-1272D6CA1479}" srcOrd="0" destOrd="0" presId="urn:microsoft.com/office/officeart/2005/8/layout/hierarchy4"/>
    <dgm:cxn modelId="{23330177-0132-4420-B4EB-BA36476FBAFF}" type="presOf" srcId="{22AA9211-5D5B-4B6B-BBB6-A1C1CB55A5E5}" destId="{D0E59E0A-D267-4FD1-8EF0-B3BB725A8A7B}" srcOrd="0" destOrd="0" presId="urn:microsoft.com/office/officeart/2005/8/layout/hierarchy4"/>
    <dgm:cxn modelId="{6C37B2E0-B4F8-427D-9D82-74556201FF76}" type="presOf" srcId="{75234C43-0C14-40B9-8AB2-3E51736C83E9}" destId="{A0BAAE70-1F7E-4934-A2FE-464100470823}" srcOrd="0" destOrd="0" presId="urn:microsoft.com/office/officeart/2005/8/layout/hierarchy4"/>
    <dgm:cxn modelId="{CD5E1329-B516-4DE3-8A86-201249E2D4EA}" type="presParOf" srcId="{D0E59E0A-D267-4FD1-8EF0-B3BB725A8A7B}" destId="{967C6F8B-FF67-4E98-B432-406265186395}" srcOrd="0" destOrd="0" presId="urn:microsoft.com/office/officeart/2005/8/layout/hierarchy4"/>
    <dgm:cxn modelId="{195CA6F4-3F3D-4409-BADB-59387340D5B0}" type="presParOf" srcId="{967C6F8B-FF67-4E98-B432-406265186395}" destId="{5CC49FB3-85CF-430B-B0CF-306A98A89BAF}" srcOrd="0" destOrd="0" presId="urn:microsoft.com/office/officeart/2005/8/layout/hierarchy4"/>
    <dgm:cxn modelId="{6BC408CF-4E32-4522-B64E-C50AAD9463E2}" type="presParOf" srcId="{967C6F8B-FF67-4E98-B432-406265186395}" destId="{1C50BAEE-DF3F-4A7E-8E42-C59FA95748BF}" srcOrd="1" destOrd="0" presId="urn:microsoft.com/office/officeart/2005/8/layout/hierarchy4"/>
    <dgm:cxn modelId="{DE58AA92-50EE-4B83-BE66-4C6EC1EA06BE}" type="presParOf" srcId="{967C6F8B-FF67-4E98-B432-406265186395}" destId="{0D1C8239-8907-4A1B-BEC9-F66C8EAFB3BE}" srcOrd="2" destOrd="0" presId="urn:microsoft.com/office/officeart/2005/8/layout/hierarchy4"/>
    <dgm:cxn modelId="{F971F4D6-99A1-43F6-B9B3-BBD2FFF146BE}" type="presParOf" srcId="{0D1C8239-8907-4A1B-BEC9-F66C8EAFB3BE}" destId="{0F66C765-0345-4601-BAC2-0B7D01AD7652}" srcOrd="0" destOrd="0" presId="urn:microsoft.com/office/officeart/2005/8/layout/hierarchy4"/>
    <dgm:cxn modelId="{3A757FAF-E723-4031-95F4-C8D4CDFEDE7B}" type="presParOf" srcId="{0F66C765-0345-4601-BAC2-0B7D01AD7652}" destId="{ACFEB4F6-B1AB-42E8-A50E-E03F22EB51F5}" srcOrd="0" destOrd="0" presId="urn:microsoft.com/office/officeart/2005/8/layout/hierarchy4"/>
    <dgm:cxn modelId="{4CA1C03E-5D13-45E8-8C2F-9BC21D8402E7}" type="presParOf" srcId="{0F66C765-0345-4601-BAC2-0B7D01AD7652}" destId="{DB2BAB08-8906-4E76-BC9F-ADACC4831377}" srcOrd="1" destOrd="0" presId="urn:microsoft.com/office/officeart/2005/8/layout/hierarchy4"/>
    <dgm:cxn modelId="{59A1C58E-6CA0-4758-92FE-9DDECD1C61E4}" type="presParOf" srcId="{0D1C8239-8907-4A1B-BEC9-F66C8EAFB3BE}" destId="{A538DD6C-1A0B-4BE4-A4BB-C696205E3620}" srcOrd="1" destOrd="0" presId="urn:microsoft.com/office/officeart/2005/8/layout/hierarchy4"/>
    <dgm:cxn modelId="{7B6FC743-246D-4E17-B34E-68484F2F7653}" type="presParOf" srcId="{0D1C8239-8907-4A1B-BEC9-F66C8EAFB3BE}" destId="{410D9867-AAE3-44B0-A54E-9AC96009CB46}" srcOrd="2" destOrd="0" presId="urn:microsoft.com/office/officeart/2005/8/layout/hierarchy4"/>
    <dgm:cxn modelId="{0FBA66B3-B745-4345-B4D5-F2D265DC3029}" type="presParOf" srcId="{410D9867-AAE3-44B0-A54E-9AC96009CB46}" destId="{A0BAAE70-1F7E-4934-A2FE-464100470823}" srcOrd="0" destOrd="0" presId="urn:microsoft.com/office/officeart/2005/8/layout/hierarchy4"/>
    <dgm:cxn modelId="{5749AB1F-4544-4982-99F1-EFFD1E3FB999}" type="presParOf" srcId="{410D9867-AAE3-44B0-A54E-9AC96009CB46}" destId="{4492CDAA-0E2E-4620-9099-343A27BD72B3}" srcOrd="1" destOrd="0" presId="urn:microsoft.com/office/officeart/2005/8/layout/hierarchy4"/>
    <dgm:cxn modelId="{B3C80D54-083B-4ABD-8F78-D3CAC6C9DC34}" type="presParOf" srcId="{0D1C8239-8907-4A1B-BEC9-F66C8EAFB3BE}" destId="{48F7863C-FBE9-4477-AEA1-055E5B020914}" srcOrd="3" destOrd="0" presId="urn:microsoft.com/office/officeart/2005/8/layout/hierarchy4"/>
    <dgm:cxn modelId="{0004DA72-BF63-40FB-AF29-8DB5685A3293}" type="presParOf" srcId="{0D1C8239-8907-4A1B-BEC9-F66C8EAFB3BE}" destId="{ECD14D98-A4A1-45B5-96AC-ACB9525AE863}" srcOrd="4" destOrd="0" presId="urn:microsoft.com/office/officeart/2005/8/layout/hierarchy4"/>
    <dgm:cxn modelId="{9A281EEC-9C29-4FE4-BD79-4B7B24072333}" type="presParOf" srcId="{ECD14D98-A4A1-45B5-96AC-ACB9525AE863}" destId="{C994BC0E-5266-416F-9B07-1272D6CA1479}" srcOrd="0" destOrd="0" presId="urn:microsoft.com/office/officeart/2005/8/layout/hierarchy4"/>
    <dgm:cxn modelId="{EAE8B53E-5F52-42D3-8620-99299AE324B2}" type="presParOf" srcId="{ECD14D98-A4A1-45B5-96AC-ACB9525AE863}" destId="{44D1AF54-B130-4779-B78B-628F3CEB5097}" srcOrd="1" destOrd="0" presId="urn:microsoft.com/office/officeart/2005/8/layout/hierarchy4"/>
    <dgm:cxn modelId="{83D08BA9-B469-4553-B7B1-0AB36FF52097}" type="presParOf" srcId="{0D1C8239-8907-4A1B-BEC9-F66C8EAFB3BE}" destId="{F9E39257-0041-4B4E-A7F6-D6A7473ED629}" srcOrd="5" destOrd="0" presId="urn:microsoft.com/office/officeart/2005/8/layout/hierarchy4"/>
    <dgm:cxn modelId="{A30B80EB-8069-488F-8C5A-D66EEB23B664}" type="presParOf" srcId="{0D1C8239-8907-4A1B-BEC9-F66C8EAFB3BE}" destId="{FEDB8754-BA44-4B9B-905A-546F34B4A639}" srcOrd="6" destOrd="0" presId="urn:microsoft.com/office/officeart/2005/8/layout/hierarchy4"/>
    <dgm:cxn modelId="{FAB123BD-9132-4031-B9A7-8694066B4548}" type="presParOf" srcId="{FEDB8754-BA44-4B9B-905A-546F34B4A639}" destId="{3958F292-8DDA-4A2B-8905-8E5FE7BE4F94}" srcOrd="0" destOrd="0" presId="urn:microsoft.com/office/officeart/2005/8/layout/hierarchy4"/>
    <dgm:cxn modelId="{735ACFC3-2058-40CF-BC11-AEF2629476E4}" type="presParOf" srcId="{FEDB8754-BA44-4B9B-905A-546F34B4A639}" destId="{32A98118-E763-40C8-ABBE-F4939AC094F0}" srcOrd="1" destOrd="0" presId="urn:microsoft.com/office/officeart/2005/8/layout/hierarchy4"/>
    <dgm:cxn modelId="{47A291A9-B1C2-4F87-B777-538AB642F35D}" type="presParOf" srcId="{0D1C8239-8907-4A1B-BEC9-F66C8EAFB3BE}" destId="{A550EC6D-ADE5-4B9F-9ACE-C20CC630DDC7}" srcOrd="7" destOrd="0" presId="urn:microsoft.com/office/officeart/2005/8/layout/hierarchy4"/>
    <dgm:cxn modelId="{C7596ED0-F06B-46EB-9456-C7C4BB6967F0}" type="presParOf" srcId="{0D1C8239-8907-4A1B-BEC9-F66C8EAFB3BE}" destId="{BB2087FC-3104-4DE7-B8AA-7C3FBC4344CB}" srcOrd="8" destOrd="0" presId="urn:microsoft.com/office/officeart/2005/8/layout/hierarchy4"/>
    <dgm:cxn modelId="{8387BB16-A4E3-42DB-B4FB-6010F44F1E0A}" type="presParOf" srcId="{BB2087FC-3104-4DE7-B8AA-7C3FBC4344CB}" destId="{17457094-0193-41D0-BE9F-01DA760B0316}" srcOrd="0" destOrd="0" presId="urn:microsoft.com/office/officeart/2005/8/layout/hierarchy4"/>
    <dgm:cxn modelId="{77F205E2-77F9-4070-99B5-C27EAA6961D7}" type="presParOf" srcId="{BB2087FC-3104-4DE7-B8AA-7C3FBC4344CB}" destId="{B28C6652-E53D-4C4D-85D6-8BEC42DFF852}"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A9211-5D5B-4B6B-BBB6-A1C1CB55A5E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2D2ABA61-82EF-4B71-BC5D-768C356FFAAB}">
      <dgm:prSet phldrT="[Текст]" custT="1"/>
      <dgm:spPr>
        <a:solidFill>
          <a:schemeClr val="tx2">
            <a:lumMod val="40000"/>
            <a:lumOff val="60000"/>
          </a:schemeClr>
        </a:solidFill>
      </dgm:spPr>
      <dgm:t>
        <a:bodyPr/>
        <a:lstStyle/>
        <a:p>
          <a:r>
            <a:rPr lang="ru-RU" sz="1600" dirty="0" smtClean="0">
              <a:solidFill>
                <a:schemeClr val="tx2">
                  <a:lumMod val="75000"/>
                </a:schemeClr>
              </a:solidFill>
              <a:latin typeface="Impact" panose="020B0806030902050204" pitchFamily="34" charset="0"/>
            </a:rPr>
            <a:t>Члены семьи участника НИС, исключенного из списков личного состава воинской части в связи с его гибелью или смертью, признанием его в установленном законом порядке безвестно отсутствующим или объявлением его умершим, </a:t>
          </a:r>
          <a:r>
            <a:rPr lang="ru-RU" sz="1800" u="sng" dirty="0" smtClean="0">
              <a:solidFill>
                <a:srgbClr val="C00000"/>
              </a:solidFill>
              <a:latin typeface="Impact" panose="020B0806030902050204" pitchFamily="34" charset="0"/>
            </a:rPr>
            <a:t>имеют право на</a:t>
          </a:r>
          <a:r>
            <a:rPr lang="ru-RU" sz="1800" dirty="0" smtClean="0">
              <a:solidFill>
                <a:srgbClr val="C00000"/>
              </a:solidFill>
              <a:latin typeface="Impact" panose="020B0806030902050204" pitchFamily="34" charset="0"/>
            </a:rPr>
            <a:t>:</a:t>
          </a:r>
          <a:endParaRPr lang="ru-RU" sz="1800" dirty="0">
            <a:solidFill>
              <a:srgbClr val="C00000"/>
            </a:solidFill>
            <a:latin typeface="Impact" panose="020B0806030902050204" pitchFamily="34" charset="0"/>
          </a:endParaRPr>
        </a:p>
      </dgm:t>
    </dgm:pt>
    <dgm:pt modelId="{9B98E012-2AB8-4ACA-AF6E-4547C25C4007}" type="parTrans" cxnId="{FA124296-C3EC-49BE-ABA2-5B9113325536}">
      <dgm:prSet/>
      <dgm:spPr/>
      <dgm:t>
        <a:bodyPr/>
        <a:lstStyle/>
        <a:p>
          <a:endParaRPr lang="ru-RU"/>
        </a:p>
      </dgm:t>
    </dgm:pt>
    <dgm:pt modelId="{C3EDAAA3-8ED1-4BE6-BEF6-021D0A693758}" type="sibTrans" cxnId="{FA124296-C3EC-49BE-ABA2-5B9113325536}">
      <dgm:prSet/>
      <dgm:spPr/>
      <dgm:t>
        <a:bodyPr/>
        <a:lstStyle/>
        <a:p>
          <a:endParaRPr lang="ru-RU"/>
        </a:p>
      </dgm:t>
    </dgm:pt>
    <dgm:pt modelId="{456D1464-6F92-417D-952A-4AE39863E84A}">
      <dgm:prSet phldrT="[Текст]" custT="1"/>
      <dgm:spPr>
        <a:solidFill>
          <a:schemeClr val="accent3">
            <a:lumMod val="60000"/>
            <a:lumOff val="40000"/>
          </a:schemeClr>
        </a:solidFill>
      </dgm:spPr>
      <dgm:t>
        <a:bodyPr/>
        <a:lstStyle/>
        <a:p>
          <a:r>
            <a:rPr lang="ru-RU" sz="1400" b="0" dirty="0" smtClean="0">
              <a:solidFill>
                <a:srgbClr val="C00000"/>
              </a:solidFill>
              <a:effectLst/>
              <a:latin typeface="Impact" panose="020B0806030902050204" pitchFamily="34" charset="0"/>
            </a:rPr>
            <a:t>1. Использование накоплений, учтенных на именном накопительном счете участника НИС</a:t>
          </a:r>
          <a:endParaRPr lang="ru-RU" sz="1400" b="0" dirty="0">
            <a:solidFill>
              <a:srgbClr val="C00000"/>
            </a:solidFill>
            <a:effectLst/>
            <a:latin typeface="Impact" panose="020B0806030902050204" pitchFamily="34" charset="0"/>
          </a:endParaRPr>
        </a:p>
      </dgm:t>
    </dgm:pt>
    <dgm:pt modelId="{561C0133-B127-4EAC-A6DC-C0070B92F8C2}" type="parTrans" cxnId="{1377F963-B394-4006-B536-74895EA208DF}">
      <dgm:prSet/>
      <dgm:spPr/>
      <dgm:t>
        <a:bodyPr/>
        <a:lstStyle/>
        <a:p>
          <a:endParaRPr lang="ru-RU"/>
        </a:p>
      </dgm:t>
    </dgm:pt>
    <dgm:pt modelId="{594E03E8-8FCB-4A00-9BCD-E519F1A19CF7}" type="sibTrans" cxnId="{1377F963-B394-4006-B536-74895EA208DF}">
      <dgm:prSet/>
      <dgm:spPr/>
      <dgm:t>
        <a:bodyPr/>
        <a:lstStyle/>
        <a:p>
          <a:endParaRPr lang="ru-RU"/>
        </a:p>
      </dgm:t>
    </dgm:pt>
    <dgm:pt modelId="{4F919524-7C1A-492F-BB77-8951A4FAF6BD}">
      <dgm:prSet phldrT="[Текст]" custT="1"/>
      <dgm:spPr>
        <a:solidFill>
          <a:schemeClr val="accent3">
            <a:lumMod val="60000"/>
            <a:lumOff val="40000"/>
          </a:schemeClr>
        </a:solidFill>
      </dgm:spPr>
      <dgm:t>
        <a:bodyPr/>
        <a:lstStyle/>
        <a:p>
          <a:r>
            <a:rPr lang="ru-RU" sz="1400" b="0" dirty="0" smtClean="0">
              <a:solidFill>
                <a:schemeClr val="tx2">
                  <a:lumMod val="75000"/>
                </a:schemeClr>
              </a:solidFill>
              <a:effectLst/>
              <a:latin typeface="Impact" panose="020B0806030902050204" pitchFamily="34" charset="0"/>
            </a:rPr>
            <a:t>ФГКУ «Росвоенипотека» погашает кредит, взятый участником НИС в банке </a:t>
          </a:r>
        </a:p>
        <a:p>
          <a:r>
            <a:rPr lang="ru-RU" sz="1400" b="0" dirty="0" smtClean="0">
              <a:solidFill>
                <a:srgbClr val="C00000"/>
              </a:solidFill>
              <a:effectLst/>
              <a:latin typeface="Impact" panose="020B0806030902050204" pitchFamily="34" charset="0"/>
            </a:rPr>
            <a:t>(единовременным платежом, не зависимо от суммы задолженности по кредиту)</a:t>
          </a:r>
          <a:endParaRPr lang="ru-RU" sz="1400" b="0" dirty="0">
            <a:solidFill>
              <a:srgbClr val="C00000"/>
            </a:solidFill>
            <a:effectLst/>
            <a:latin typeface="Impact" panose="020B0806030902050204" pitchFamily="34" charset="0"/>
          </a:endParaRPr>
        </a:p>
      </dgm:t>
    </dgm:pt>
    <dgm:pt modelId="{76C8BDD1-797D-4587-8A89-059811D9ADB8}" type="parTrans" cxnId="{7130CD59-6174-4794-B088-3E8E131327A4}">
      <dgm:prSet/>
      <dgm:spPr/>
      <dgm:t>
        <a:bodyPr/>
        <a:lstStyle/>
        <a:p>
          <a:endParaRPr lang="ru-RU"/>
        </a:p>
      </dgm:t>
    </dgm:pt>
    <dgm:pt modelId="{9F459AF7-1448-4AEB-981F-08F404A42B7A}" type="sibTrans" cxnId="{7130CD59-6174-4794-B088-3E8E131327A4}">
      <dgm:prSet/>
      <dgm:spPr/>
      <dgm:t>
        <a:bodyPr/>
        <a:lstStyle/>
        <a:p>
          <a:endParaRPr lang="ru-RU"/>
        </a:p>
      </dgm:t>
    </dgm:pt>
    <dgm:pt modelId="{110F8ED9-9737-4C48-AFE2-295CEC91A027}">
      <dgm:prSet phldrT="[Текст]" custT="1"/>
      <dgm:spPr>
        <a:solidFill>
          <a:schemeClr val="accent3">
            <a:lumMod val="60000"/>
            <a:lumOff val="40000"/>
          </a:schemeClr>
        </a:solidFill>
      </dgm:spPr>
      <dgm:t>
        <a:bodyPr/>
        <a:lstStyle/>
        <a:p>
          <a:r>
            <a:rPr lang="ru-RU" sz="1400" b="0" dirty="0" smtClean="0">
              <a:solidFill>
                <a:srgbClr val="C00000"/>
              </a:solidFill>
              <a:latin typeface="Impact" panose="020B0806030902050204" pitchFamily="34" charset="0"/>
            </a:rPr>
            <a:t>2. Получение дополнительных выплат</a:t>
          </a:r>
          <a:endParaRPr lang="ru-RU" sz="1400" b="0" dirty="0">
            <a:solidFill>
              <a:srgbClr val="C00000"/>
            </a:solidFill>
            <a:latin typeface="Impact" panose="020B0806030902050204" pitchFamily="34" charset="0"/>
          </a:endParaRPr>
        </a:p>
      </dgm:t>
    </dgm:pt>
    <dgm:pt modelId="{FBC9A2F1-8726-4BE1-8F7E-3D878338065A}" type="parTrans" cxnId="{9C9FCE3C-C545-4679-89BD-0A598FD7BCBA}">
      <dgm:prSet/>
      <dgm:spPr/>
      <dgm:t>
        <a:bodyPr/>
        <a:lstStyle/>
        <a:p>
          <a:endParaRPr lang="ru-RU"/>
        </a:p>
      </dgm:t>
    </dgm:pt>
    <dgm:pt modelId="{27403272-E502-41D8-8546-00C945636FEF}" type="sibTrans" cxnId="{9C9FCE3C-C545-4679-89BD-0A598FD7BCBA}">
      <dgm:prSet/>
      <dgm:spPr/>
      <dgm:t>
        <a:bodyPr/>
        <a:lstStyle/>
        <a:p>
          <a:endParaRPr lang="ru-RU"/>
        </a:p>
      </dgm:t>
    </dgm:pt>
    <dgm:pt modelId="{AEBA4923-5EB1-4BB0-B411-8F8F00287694}">
      <dgm:prSet phldrT="[Текст]" custT="1"/>
      <dgm:spPr>
        <a:solidFill>
          <a:schemeClr val="accent3">
            <a:lumMod val="60000"/>
            <a:lumOff val="40000"/>
          </a:schemeClr>
        </a:solidFill>
      </dgm:spPr>
      <dgm:t>
        <a:bodyPr/>
        <a:lstStyle/>
        <a:p>
          <a:r>
            <a:rPr lang="ru-RU" sz="1400" b="0" smtClean="0">
              <a:solidFill>
                <a:schemeClr val="tx2">
                  <a:lumMod val="75000"/>
                </a:schemeClr>
              </a:solidFill>
              <a:effectLst/>
              <a:latin typeface="Impact" panose="020B0806030902050204" pitchFamily="34" charset="0"/>
            </a:rPr>
            <a:t>ФГКУ «Росвоенипотека» выплачивает  </a:t>
          </a:r>
          <a:r>
            <a:rPr lang="ru-RU" sz="1400" b="0" dirty="0" smtClean="0">
              <a:solidFill>
                <a:schemeClr val="tx2">
                  <a:lumMod val="75000"/>
                </a:schemeClr>
              </a:solidFill>
              <a:effectLst/>
              <a:latin typeface="Impact" panose="020B0806030902050204" pitchFamily="34" charset="0"/>
            </a:rPr>
            <a:t>дополнительные выплаты (разницу)</a:t>
          </a:r>
          <a:endParaRPr lang="ru-RU" sz="1400" b="0" dirty="0">
            <a:solidFill>
              <a:schemeClr val="tx2">
                <a:lumMod val="75000"/>
              </a:schemeClr>
            </a:solidFill>
            <a:effectLst/>
            <a:latin typeface="Impact" panose="020B0806030902050204" pitchFamily="34" charset="0"/>
          </a:endParaRPr>
        </a:p>
      </dgm:t>
    </dgm:pt>
    <dgm:pt modelId="{0D2083E4-265B-4848-BA95-A24A5479A925}" type="parTrans" cxnId="{5CADF1F2-740B-4BA5-9228-A35549704B4B}">
      <dgm:prSet/>
      <dgm:spPr/>
      <dgm:t>
        <a:bodyPr/>
        <a:lstStyle/>
        <a:p>
          <a:endParaRPr lang="ru-RU"/>
        </a:p>
      </dgm:t>
    </dgm:pt>
    <dgm:pt modelId="{89E83BA8-594A-4C3C-886C-23850D6AE5A3}" type="sibTrans" cxnId="{5CADF1F2-740B-4BA5-9228-A35549704B4B}">
      <dgm:prSet/>
      <dgm:spPr/>
      <dgm:t>
        <a:bodyPr/>
        <a:lstStyle/>
        <a:p>
          <a:endParaRPr lang="ru-RU"/>
        </a:p>
      </dgm:t>
    </dgm:pt>
    <dgm:pt modelId="{2559BD32-F69D-4AC9-9327-343A19426A93}">
      <dgm:prSet phldrT="[Текст]" custT="1"/>
      <dgm:spPr>
        <a:solidFill>
          <a:schemeClr val="accent3">
            <a:lumMod val="60000"/>
            <a:lumOff val="40000"/>
          </a:schemeClr>
        </a:solidFill>
      </dgm:spPr>
      <dgm:t>
        <a:bodyPr/>
        <a:lstStyle/>
        <a:p>
          <a:r>
            <a:rPr lang="ru-RU" sz="1400" b="0" dirty="0" smtClean="0">
              <a:solidFill>
                <a:srgbClr val="C00000"/>
              </a:solidFill>
              <a:effectLst/>
              <a:latin typeface="Impact" panose="020B0806030902050204" pitchFamily="34" charset="0"/>
            </a:rPr>
            <a:t>В случае, если сумма задолженности по кредиту  меньше расчета размера дополнительных выплат</a:t>
          </a:r>
          <a:endParaRPr lang="ru-RU" sz="1400" b="0" dirty="0">
            <a:solidFill>
              <a:srgbClr val="C00000"/>
            </a:solidFill>
            <a:effectLst/>
            <a:latin typeface="Impact" panose="020B0806030902050204" pitchFamily="34" charset="0"/>
          </a:endParaRPr>
        </a:p>
      </dgm:t>
    </dgm:pt>
    <dgm:pt modelId="{548C1FF2-CF48-4B21-BA25-D594706E454F}" type="parTrans" cxnId="{07851C59-D92E-45B2-BEDF-0FADC803C863}">
      <dgm:prSet/>
      <dgm:spPr/>
      <dgm:t>
        <a:bodyPr/>
        <a:lstStyle/>
        <a:p>
          <a:endParaRPr lang="ru-RU"/>
        </a:p>
      </dgm:t>
    </dgm:pt>
    <dgm:pt modelId="{CCD77EC9-17E0-4606-91CE-F90897E3049A}" type="sibTrans" cxnId="{07851C59-D92E-45B2-BEDF-0FADC803C863}">
      <dgm:prSet/>
      <dgm:spPr/>
      <dgm:t>
        <a:bodyPr/>
        <a:lstStyle/>
        <a:p>
          <a:endParaRPr lang="ru-RU"/>
        </a:p>
      </dgm:t>
    </dgm:pt>
    <dgm:pt modelId="{D0E59E0A-D267-4FD1-8EF0-B3BB725A8A7B}" type="pres">
      <dgm:prSet presAssocID="{22AA9211-5D5B-4B6B-BBB6-A1C1CB55A5E5}" presName="Name0" presStyleCnt="0">
        <dgm:presLayoutVars>
          <dgm:chPref val="1"/>
          <dgm:dir/>
          <dgm:animOne val="branch"/>
          <dgm:animLvl val="lvl"/>
          <dgm:resizeHandles/>
        </dgm:presLayoutVars>
      </dgm:prSet>
      <dgm:spPr/>
      <dgm:t>
        <a:bodyPr/>
        <a:lstStyle/>
        <a:p>
          <a:endParaRPr lang="ru-RU"/>
        </a:p>
      </dgm:t>
    </dgm:pt>
    <dgm:pt modelId="{967C6F8B-FF67-4E98-B432-406265186395}" type="pres">
      <dgm:prSet presAssocID="{2D2ABA61-82EF-4B71-BC5D-768C356FFAAB}" presName="vertOne" presStyleCnt="0"/>
      <dgm:spPr/>
    </dgm:pt>
    <dgm:pt modelId="{5CC49FB3-85CF-430B-B0CF-306A98A89BAF}" type="pres">
      <dgm:prSet presAssocID="{2D2ABA61-82EF-4B71-BC5D-768C356FFAAB}" presName="txOne" presStyleLbl="node0" presStyleIdx="0" presStyleCnt="1" custScaleY="17841" custLinFactNeighborX="443" custLinFactNeighborY="-88295">
        <dgm:presLayoutVars>
          <dgm:chPref val="3"/>
        </dgm:presLayoutVars>
      </dgm:prSet>
      <dgm:spPr/>
      <dgm:t>
        <a:bodyPr/>
        <a:lstStyle/>
        <a:p>
          <a:endParaRPr lang="ru-RU"/>
        </a:p>
      </dgm:t>
    </dgm:pt>
    <dgm:pt modelId="{1C50BAEE-DF3F-4A7E-8E42-C59FA95748BF}" type="pres">
      <dgm:prSet presAssocID="{2D2ABA61-82EF-4B71-BC5D-768C356FFAAB}" presName="parTransOne" presStyleCnt="0"/>
      <dgm:spPr/>
    </dgm:pt>
    <dgm:pt modelId="{0D1C8239-8907-4A1B-BEC9-F66C8EAFB3BE}" type="pres">
      <dgm:prSet presAssocID="{2D2ABA61-82EF-4B71-BC5D-768C356FFAAB}" presName="horzOne" presStyleCnt="0"/>
      <dgm:spPr/>
    </dgm:pt>
    <dgm:pt modelId="{0F66C765-0345-4601-BAC2-0B7D01AD7652}" type="pres">
      <dgm:prSet presAssocID="{456D1464-6F92-417D-952A-4AE39863E84A}" presName="vertTwo" presStyleCnt="0"/>
      <dgm:spPr/>
    </dgm:pt>
    <dgm:pt modelId="{ACFEB4F6-B1AB-42E8-A50E-E03F22EB51F5}" type="pres">
      <dgm:prSet presAssocID="{456D1464-6F92-417D-952A-4AE39863E84A}" presName="txTwo" presStyleLbl="node2" presStyleIdx="0" presStyleCnt="2" custScaleX="101215" custScaleY="15875" custLinFactNeighborX="-62" custLinFactNeighborY="-92970">
        <dgm:presLayoutVars>
          <dgm:chPref val="3"/>
        </dgm:presLayoutVars>
      </dgm:prSet>
      <dgm:spPr/>
      <dgm:t>
        <a:bodyPr/>
        <a:lstStyle/>
        <a:p>
          <a:endParaRPr lang="ru-RU"/>
        </a:p>
      </dgm:t>
    </dgm:pt>
    <dgm:pt modelId="{5FBCF1DA-52D5-4B46-8A54-9CF1AB95595F}" type="pres">
      <dgm:prSet presAssocID="{456D1464-6F92-417D-952A-4AE39863E84A}" presName="parTransTwo" presStyleCnt="0"/>
      <dgm:spPr/>
    </dgm:pt>
    <dgm:pt modelId="{DB2BAB08-8906-4E76-BC9F-ADACC4831377}" type="pres">
      <dgm:prSet presAssocID="{456D1464-6F92-417D-952A-4AE39863E84A}" presName="horzTwo" presStyleCnt="0"/>
      <dgm:spPr/>
    </dgm:pt>
    <dgm:pt modelId="{ABC827C2-BB4F-4A9E-9E1F-E7B20D3D8873}" type="pres">
      <dgm:prSet presAssocID="{4F919524-7C1A-492F-BB77-8951A4FAF6BD}" presName="vertThree" presStyleCnt="0"/>
      <dgm:spPr/>
    </dgm:pt>
    <dgm:pt modelId="{A5CF6A66-F859-4E31-830C-3FCFA7F2798F}" type="pres">
      <dgm:prSet presAssocID="{4F919524-7C1A-492F-BB77-8951A4FAF6BD}" presName="txThree" presStyleLbl="node3" presStyleIdx="0" presStyleCnt="3" custScaleX="1122793" custScaleY="36449" custLinFactNeighborX="8722" custLinFactNeighborY="2357">
        <dgm:presLayoutVars>
          <dgm:chPref val="3"/>
        </dgm:presLayoutVars>
      </dgm:prSet>
      <dgm:spPr/>
      <dgm:t>
        <a:bodyPr/>
        <a:lstStyle/>
        <a:p>
          <a:endParaRPr lang="ru-RU"/>
        </a:p>
      </dgm:t>
    </dgm:pt>
    <dgm:pt modelId="{C45E4D14-0462-431E-A115-0B72E9E780DE}" type="pres">
      <dgm:prSet presAssocID="{4F919524-7C1A-492F-BB77-8951A4FAF6BD}" presName="horzThree" presStyleCnt="0"/>
      <dgm:spPr/>
    </dgm:pt>
    <dgm:pt modelId="{EB48D131-6792-41DF-AA09-FFE486619454}" type="pres">
      <dgm:prSet presAssocID="{9F459AF7-1448-4AEB-981F-08F404A42B7A}" presName="sibSpaceThree" presStyleCnt="0"/>
      <dgm:spPr/>
    </dgm:pt>
    <dgm:pt modelId="{1CB1C2C8-FCF9-4267-9CBC-92F6A1D43C04}" type="pres">
      <dgm:prSet presAssocID="{2559BD32-F69D-4AC9-9327-343A19426A93}" presName="vertThree" presStyleCnt="0"/>
      <dgm:spPr/>
    </dgm:pt>
    <dgm:pt modelId="{76B3448D-A7AB-409E-830B-A4097C60E36F}" type="pres">
      <dgm:prSet presAssocID="{2559BD32-F69D-4AC9-9327-343A19426A93}" presName="txThree" presStyleLbl="node3" presStyleIdx="1" presStyleCnt="3" custScaleX="698499" custScaleY="34343" custLinFactX="100000" custLinFactNeighborX="193333" custLinFactNeighborY="3757">
        <dgm:presLayoutVars>
          <dgm:chPref val="3"/>
        </dgm:presLayoutVars>
      </dgm:prSet>
      <dgm:spPr/>
      <dgm:t>
        <a:bodyPr/>
        <a:lstStyle/>
        <a:p>
          <a:endParaRPr lang="ru-RU"/>
        </a:p>
      </dgm:t>
    </dgm:pt>
    <dgm:pt modelId="{2768C06E-8F64-4238-8BEE-8C2F1B18E6C7}" type="pres">
      <dgm:prSet presAssocID="{2559BD32-F69D-4AC9-9327-343A19426A93}" presName="horzThree" presStyleCnt="0"/>
      <dgm:spPr/>
    </dgm:pt>
    <dgm:pt modelId="{A538DD6C-1A0B-4BE4-A4BB-C696205E3620}" type="pres">
      <dgm:prSet presAssocID="{594E03E8-8FCB-4A00-9BCD-E519F1A19CF7}" presName="sibSpaceTwo" presStyleCnt="0"/>
      <dgm:spPr/>
    </dgm:pt>
    <dgm:pt modelId="{BB2087FC-3104-4DE7-B8AA-7C3FBC4344CB}" type="pres">
      <dgm:prSet presAssocID="{110F8ED9-9737-4C48-AFE2-295CEC91A027}" presName="vertTwo" presStyleCnt="0"/>
      <dgm:spPr/>
    </dgm:pt>
    <dgm:pt modelId="{17457094-0193-41D0-BE9F-01DA760B0316}" type="pres">
      <dgm:prSet presAssocID="{110F8ED9-9737-4C48-AFE2-295CEC91A027}" presName="txTwo" presStyleLbl="node2" presStyleIdx="1" presStyleCnt="2" custScaleX="175180" custScaleY="16414" custLinFactNeighborX="167" custLinFactNeighborY="-98826">
        <dgm:presLayoutVars>
          <dgm:chPref val="3"/>
        </dgm:presLayoutVars>
      </dgm:prSet>
      <dgm:spPr/>
      <dgm:t>
        <a:bodyPr/>
        <a:lstStyle/>
        <a:p>
          <a:endParaRPr lang="ru-RU"/>
        </a:p>
      </dgm:t>
    </dgm:pt>
    <dgm:pt modelId="{E7525CA8-FA2E-4C1E-B8E2-C779B1A4BE40}" type="pres">
      <dgm:prSet presAssocID="{110F8ED9-9737-4C48-AFE2-295CEC91A027}" presName="parTransTwo" presStyleCnt="0"/>
      <dgm:spPr/>
    </dgm:pt>
    <dgm:pt modelId="{B28C6652-E53D-4C4D-85D6-8BEC42DFF852}" type="pres">
      <dgm:prSet presAssocID="{110F8ED9-9737-4C48-AFE2-295CEC91A027}" presName="horzTwo" presStyleCnt="0"/>
      <dgm:spPr/>
    </dgm:pt>
    <dgm:pt modelId="{ADAE1B30-977E-4E5B-BC03-BD36A0AD655E}" type="pres">
      <dgm:prSet presAssocID="{AEBA4923-5EB1-4BB0-B411-8F8F00287694}" presName="vertThree" presStyleCnt="0"/>
      <dgm:spPr/>
    </dgm:pt>
    <dgm:pt modelId="{D52BD210-DD0F-424E-B1C5-09F7BC2E27AC}" type="pres">
      <dgm:prSet presAssocID="{AEBA4923-5EB1-4BB0-B411-8F8F00287694}" presName="txThree" presStyleLbl="node3" presStyleIdx="2" presStyleCnt="3" custScaleX="674382" custScaleY="35180" custLinFactX="100000" custLinFactNeighborX="154625" custLinFactNeighborY="3087">
        <dgm:presLayoutVars>
          <dgm:chPref val="3"/>
        </dgm:presLayoutVars>
      </dgm:prSet>
      <dgm:spPr/>
      <dgm:t>
        <a:bodyPr/>
        <a:lstStyle/>
        <a:p>
          <a:endParaRPr lang="ru-RU"/>
        </a:p>
      </dgm:t>
    </dgm:pt>
    <dgm:pt modelId="{0BA670D8-B6EA-4D4A-A4B3-9555071D6B52}" type="pres">
      <dgm:prSet presAssocID="{AEBA4923-5EB1-4BB0-B411-8F8F00287694}" presName="horzThree" presStyleCnt="0"/>
      <dgm:spPr/>
    </dgm:pt>
  </dgm:ptLst>
  <dgm:cxnLst>
    <dgm:cxn modelId="{FEC0A04E-237C-4D8E-B454-BC780084A455}" type="presOf" srcId="{110F8ED9-9737-4C48-AFE2-295CEC91A027}" destId="{17457094-0193-41D0-BE9F-01DA760B0316}" srcOrd="0" destOrd="0" presId="urn:microsoft.com/office/officeart/2005/8/layout/hierarchy4"/>
    <dgm:cxn modelId="{D0B787B0-6EF6-4D6D-A363-31DB03281420}" type="presOf" srcId="{2559BD32-F69D-4AC9-9327-343A19426A93}" destId="{76B3448D-A7AB-409E-830B-A4097C60E36F}" srcOrd="0" destOrd="0" presId="urn:microsoft.com/office/officeart/2005/8/layout/hierarchy4"/>
    <dgm:cxn modelId="{1377F963-B394-4006-B536-74895EA208DF}" srcId="{2D2ABA61-82EF-4B71-BC5D-768C356FFAAB}" destId="{456D1464-6F92-417D-952A-4AE39863E84A}" srcOrd="0" destOrd="0" parTransId="{561C0133-B127-4EAC-A6DC-C0070B92F8C2}" sibTransId="{594E03E8-8FCB-4A00-9BCD-E519F1A19CF7}"/>
    <dgm:cxn modelId="{7B0EAB55-7945-4457-B32B-0495AE6AC0BB}" type="presOf" srcId="{2D2ABA61-82EF-4B71-BC5D-768C356FFAAB}" destId="{5CC49FB3-85CF-430B-B0CF-306A98A89BAF}" srcOrd="0" destOrd="0" presId="urn:microsoft.com/office/officeart/2005/8/layout/hierarchy4"/>
    <dgm:cxn modelId="{E250294C-A62F-4619-A1F1-FCDE7E7CB76A}" type="presOf" srcId="{AEBA4923-5EB1-4BB0-B411-8F8F00287694}" destId="{D52BD210-DD0F-424E-B1C5-09F7BC2E27AC}" srcOrd="0" destOrd="0" presId="urn:microsoft.com/office/officeart/2005/8/layout/hierarchy4"/>
    <dgm:cxn modelId="{9C9FCE3C-C545-4679-89BD-0A598FD7BCBA}" srcId="{2D2ABA61-82EF-4B71-BC5D-768C356FFAAB}" destId="{110F8ED9-9737-4C48-AFE2-295CEC91A027}" srcOrd="1" destOrd="0" parTransId="{FBC9A2F1-8726-4BE1-8F7E-3D878338065A}" sibTransId="{27403272-E502-41D8-8546-00C945636FEF}"/>
    <dgm:cxn modelId="{FA124296-C3EC-49BE-ABA2-5B9113325536}" srcId="{22AA9211-5D5B-4B6B-BBB6-A1C1CB55A5E5}" destId="{2D2ABA61-82EF-4B71-BC5D-768C356FFAAB}" srcOrd="0" destOrd="0" parTransId="{9B98E012-2AB8-4ACA-AF6E-4547C25C4007}" sibTransId="{C3EDAAA3-8ED1-4BE6-BEF6-021D0A693758}"/>
    <dgm:cxn modelId="{5CADF1F2-740B-4BA5-9228-A35549704B4B}" srcId="{110F8ED9-9737-4C48-AFE2-295CEC91A027}" destId="{AEBA4923-5EB1-4BB0-B411-8F8F00287694}" srcOrd="0" destOrd="0" parTransId="{0D2083E4-265B-4848-BA95-A24A5479A925}" sibTransId="{89E83BA8-594A-4C3C-886C-23850D6AE5A3}"/>
    <dgm:cxn modelId="{2E5003C1-355E-49B2-95B8-DB4CC9B1452B}" type="presOf" srcId="{22AA9211-5D5B-4B6B-BBB6-A1C1CB55A5E5}" destId="{D0E59E0A-D267-4FD1-8EF0-B3BB725A8A7B}" srcOrd="0" destOrd="0" presId="urn:microsoft.com/office/officeart/2005/8/layout/hierarchy4"/>
    <dgm:cxn modelId="{EB40A4E3-7EBA-405F-B3D1-48FE006376BA}" type="presOf" srcId="{4F919524-7C1A-492F-BB77-8951A4FAF6BD}" destId="{A5CF6A66-F859-4E31-830C-3FCFA7F2798F}" srcOrd="0" destOrd="0" presId="urn:microsoft.com/office/officeart/2005/8/layout/hierarchy4"/>
    <dgm:cxn modelId="{07851C59-D92E-45B2-BEDF-0FADC803C863}" srcId="{456D1464-6F92-417D-952A-4AE39863E84A}" destId="{2559BD32-F69D-4AC9-9327-343A19426A93}" srcOrd="1" destOrd="0" parTransId="{548C1FF2-CF48-4B21-BA25-D594706E454F}" sibTransId="{CCD77EC9-17E0-4606-91CE-F90897E3049A}"/>
    <dgm:cxn modelId="{7130CD59-6174-4794-B088-3E8E131327A4}" srcId="{456D1464-6F92-417D-952A-4AE39863E84A}" destId="{4F919524-7C1A-492F-BB77-8951A4FAF6BD}" srcOrd="0" destOrd="0" parTransId="{76C8BDD1-797D-4587-8A89-059811D9ADB8}" sibTransId="{9F459AF7-1448-4AEB-981F-08F404A42B7A}"/>
    <dgm:cxn modelId="{B20A3146-A47E-490B-9628-D9B3CAD3D893}" type="presOf" srcId="{456D1464-6F92-417D-952A-4AE39863E84A}" destId="{ACFEB4F6-B1AB-42E8-A50E-E03F22EB51F5}" srcOrd="0" destOrd="0" presId="urn:microsoft.com/office/officeart/2005/8/layout/hierarchy4"/>
    <dgm:cxn modelId="{606D3C4B-430A-4F77-9361-A1DD631EBA49}" type="presParOf" srcId="{D0E59E0A-D267-4FD1-8EF0-B3BB725A8A7B}" destId="{967C6F8B-FF67-4E98-B432-406265186395}" srcOrd="0" destOrd="0" presId="urn:microsoft.com/office/officeart/2005/8/layout/hierarchy4"/>
    <dgm:cxn modelId="{592DBA52-9F12-4EB0-9340-9710C0AFF902}" type="presParOf" srcId="{967C6F8B-FF67-4E98-B432-406265186395}" destId="{5CC49FB3-85CF-430B-B0CF-306A98A89BAF}" srcOrd="0" destOrd="0" presId="urn:microsoft.com/office/officeart/2005/8/layout/hierarchy4"/>
    <dgm:cxn modelId="{0A23E534-2833-45DE-A9AC-A4D3E7095AD2}" type="presParOf" srcId="{967C6F8B-FF67-4E98-B432-406265186395}" destId="{1C50BAEE-DF3F-4A7E-8E42-C59FA95748BF}" srcOrd="1" destOrd="0" presId="urn:microsoft.com/office/officeart/2005/8/layout/hierarchy4"/>
    <dgm:cxn modelId="{55B4348E-BDF2-4AFC-9FE5-F9954AD9CF5B}" type="presParOf" srcId="{967C6F8B-FF67-4E98-B432-406265186395}" destId="{0D1C8239-8907-4A1B-BEC9-F66C8EAFB3BE}" srcOrd="2" destOrd="0" presId="urn:microsoft.com/office/officeart/2005/8/layout/hierarchy4"/>
    <dgm:cxn modelId="{8A4EF008-2B1B-4E4D-B0AF-DEEDD2831858}" type="presParOf" srcId="{0D1C8239-8907-4A1B-BEC9-F66C8EAFB3BE}" destId="{0F66C765-0345-4601-BAC2-0B7D01AD7652}" srcOrd="0" destOrd="0" presId="urn:microsoft.com/office/officeart/2005/8/layout/hierarchy4"/>
    <dgm:cxn modelId="{7D02DBE9-4897-47E1-9304-84660C1A9B92}" type="presParOf" srcId="{0F66C765-0345-4601-BAC2-0B7D01AD7652}" destId="{ACFEB4F6-B1AB-42E8-A50E-E03F22EB51F5}" srcOrd="0" destOrd="0" presId="urn:microsoft.com/office/officeart/2005/8/layout/hierarchy4"/>
    <dgm:cxn modelId="{141F2954-28F4-49AA-852D-E1E6E9577950}" type="presParOf" srcId="{0F66C765-0345-4601-BAC2-0B7D01AD7652}" destId="{5FBCF1DA-52D5-4B46-8A54-9CF1AB95595F}" srcOrd="1" destOrd="0" presId="urn:microsoft.com/office/officeart/2005/8/layout/hierarchy4"/>
    <dgm:cxn modelId="{D1A36557-8931-4D7E-9236-70E870198D2F}" type="presParOf" srcId="{0F66C765-0345-4601-BAC2-0B7D01AD7652}" destId="{DB2BAB08-8906-4E76-BC9F-ADACC4831377}" srcOrd="2" destOrd="0" presId="urn:microsoft.com/office/officeart/2005/8/layout/hierarchy4"/>
    <dgm:cxn modelId="{5660F199-9826-4396-B82E-B7970C9302CA}" type="presParOf" srcId="{DB2BAB08-8906-4E76-BC9F-ADACC4831377}" destId="{ABC827C2-BB4F-4A9E-9E1F-E7B20D3D8873}" srcOrd="0" destOrd="0" presId="urn:microsoft.com/office/officeart/2005/8/layout/hierarchy4"/>
    <dgm:cxn modelId="{C5BF2F64-87B0-48FB-BC00-F14FC69A2BC5}" type="presParOf" srcId="{ABC827C2-BB4F-4A9E-9E1F-E7B20D3D8873}" destId="{A5CF6A66-F859-4E31-830C-3FCFA7F2798F}" srcOrd="0" destOrd="0" presId="urn:microsoft.com/office/officeart/2005/8/layout/hierarchy4"/>
    <dgm:cxn modelId="{B1A9AC8F-09F5-4292-A533-591DE5562DF6}" type="presParOf" srcId="{ABC827C2-BB4F-4A9E-9E1F-E7B20D3D8873}" destId="{C45E4D14-0462-431E-A115-0B72E9E780DE}" srcOrd="1" destOrd="0" presId="urn:microsoft.com/office/officeart/2005/8/layout/hierarchy4"/>
    <dgm:cxn modelId="{DC23AAC1-960F-4F4D-A547-7F20C4DE5EB1}" type="presParOf" srcId="{DB2BAB08-8906-4E76-BC9F-ADACC4831377}" destId="{EB48D131-6792-41DF-AA09-FFE486619454}" srcOrd="1" destOrd="0" presId="urn:microsoft.com/office/officeart/2005/8/layout/hierarchy4"/>
    <dgm:cxn modelId="{DE75CBF4-DB6F-424B-AAAC-279292258113}" type="presParOf" srcId="{DB2BAB08-8906-4E76-BC9F-ADACC4831377}" destId="{1CB1C2C8-FCF9-4267-9CBC-92F6A1D43C04}" srcOrd="2" destOrd="0" presId="urn:microsoft.com/office/officeart/2005/8/layout/hierarchy4"/>
    <dgm:cxn modelId="{99F6B99F-D614-4FE5-8146-5233C49F4613}" type="presParOf" srcId="{1CB1C2C8-FCF9-4267-9CBC-92F6A1D43C04}" destId="{76B3448D-A7AB-409E-830B-A4097C60E36F}" srcOrd="0" destOrd="0" presId="urn:microsoft.com/office/officeart/2005/8/layout/hierarchy4"/>
    <dgm:cxn modelId="{71E72E6B-3E6A-492D-B298-58D8D2E36F06}" type="presParOf" srcId="{1CB1C2C8-FCF9-4267-9CBC-92F6A1D43C04}" destId="{2768C06E-8F64-4238-8BEE-8C2F1B18E6C7}" srcOrd="1" destOrd="0" presId="urn:microsoft.com/office/officeart/2005/8/layout/hierarchy4"/>
    <dgm:cxn modelId="{C14741C3-E9D9-4A33-8CF6-52E334263EAD}" type="presParOf" srcId="{0D1C8239-8907-4A1B-BEC9-F66C8EAFB3BE}" destId="{A538DD6C-1A0B-4BE4-A4BB-C696205E3620}" srcOrd="1" destOrd="0" presId="urn:microsoft.com/office/officeart/2005/8/layout/hierarchy4"/>
    <dgm:cxn modelId="{7FB8E474-BA3E-4132-9190-7AC8374FCF82}" type="presParOf" srcId="{0D1C8239-8907-4A1B-BEC9-F66C8EAFB3BE}" destId="{BB2087FC-3104-4DE7-B8AA-7C3FBC4344CB}" srcOrd="2" destOrd="0" presId="urn:microsoft.com/office/officeart/2005/8/layout/hierarchy4"/>
    <dgm:cxn modelId="{F4C41D55-D545-4869-B904-EBCBC804F6E4}" type="presParOf" srcId="{BB2087FC-3104-4DE7-B8AA-7C3FBC4344CB}" destId="{17457094-0193-41D0-BE9F-01DA760B0316}" srcOrd="0" destOrd="0" presId="urn:microsoft.com/office/officeart/2005/8/layout/hierarchy4"/>
    <dgm:cxn modelId="{EC402660-72CC-4342-95F4-E8416965DCD2}" type="presParOf" srcId="{BB2087FC-3104-4DE7-B8AA-7C3FBC4344CB}" destId="{E7525CA8-FA2E-4C1E-B8E2-C779B1A4BE40}" srcOrd="1" destOrd="0" presId="urn:microsoft.com/office/officeart/2005/8/layout/hierarchy4"/>
    <dgm:cxn modelId="{4D4655EB-9379-4D91-9157-D0ED56B31D3D}" type="presParOf" srcId="{BB2087FC-3104-4DE7-B8AA-7C3FBC4344CB}" destId="{B28C6652-E53D-4C4D-85D6-8BEC42DFF852}" srcOrd="2" destOrd="0" presId="urn:microsoft.com/office/officeart/2005/8/layout/hierarchy4"/>
    <dgm:cxn modelId="{B003F0A8-8A4A-45B9-A1F9-FAA1242EF087}" type="presParOf" srcId="{B28C6652-E53D-4C4D-85D6-8BEC42DFF852}" destId="{ADAE1B30-977E-4E5B-BC03-BD36A0AD655E}" srcOrd="0" destOrd="0" presId="urn:microsoft.com/office/officeart/2005/8/layout/hierarchy4"/>
    <dgm:cxn modelId="{FD53A2E6-94B2-41C6-B1D3-92E2023F4B79}" type="presParOf" srcId="{ADAE1B30-977E-4E5B-BC03-BD36A0AD655E}" destId="{D52BD210-DD0F-424E-B1C5-09F7BC2E27AC}" srcOrd="0" destOrd="0" presId="urn:microsoft.com/office/officeart/2005/8/layout/hierarchy4"/>
    <dgm:cxn modelId="{26525A68-26A6-4476-9AA7-C7E3A8B8FFCC}" type="presParOf" srcId="{ADAE1B30-977E-4E5B-BC03-BD36A0AD655E}" destId="{0BA670D8-B6EA-4D4A-A4B3-9555071D6B52}"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377C-1E90-4BA6-97C8-CD3D9C0F6693}">
      <dsp:nvSpPr>
        <dsp:cNvPr id="0" name=""/>
        <dsp:cNvSpPr/>
      </dsp:nvSpPr>
      <dsp:spPr>
        <a:xfrm rot="12623583">
          <a:off x="483259" y="36810"/>
          <a:ext cx="1494381" cy="104214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1B874-2752-478F-A865-4E40C95D7246}">
      <dsp:nvSpPr>
        <dsp:cNvPr id="0" name=""/>
        <dsp:cNvSpPr/>
      </dsp:nvSpPr>
      <dsp:spPr>
        <a:xfrm>
          <a:off x="119589" y="132413"/>
          <a:ext cx="2545357" cy="35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endParaRPr lang="ru-RU" sz="1500" b="1" kern="1200" dirty="0">
            <a:latin typeface="Times New Roman" panose="02020603050405020304" pitchFamily="18" charset="0"/>
            <a:cs typeface="Times New Roman" panose="02020603050405020304" pitchFamily="18" charset="0"/>
          </a:endParaRPr>
        </a:p>
      </dsp:txBody>
      <dsp:txXfrm>
        <a:off x="119589" y="132413"/>
        <a:ext cx="2545357" cy="357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377C-1E90-4BA6-97C8-CD3D9C0F6693}">
      <dsp:nvSpPr>
        <dsp:cNvPr id="0" name=""/>
        <dsp:cNvSpPr/>
      </dsp:nvSpPr>
      <dsp:spPr>
        <a:xfrm rot="12623583">
          <a:off x="483259" y="36810"/>
          <a:ext cx="1494381" cy="104214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1B874-2752-478F-A865-4E40C95D7246}">
      <dsp:nvSpPr>
        <dsp:cNvPr id="0" name=""/>
        <dsp:cNvSpPr/>
      </dsp:nvSpPr>
      <dsp:spPr>
        <a:xfrm>
          <a:off x="119589" y="132413"/>
          <a:ext cx="2545357" cy="35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endParaRPr lang="ru-RU" sz="1500" b="1" kern="1200" dirty="0">
            <a:latin typeface="Times New Roman" panose="02020603050405020304" pitchFamily="18" charset="0"/>
            <a:cs typeface="Times New Roman" panose="02020603050405020304" pitchFamily="18" charset="0"/>
          </a:endParaRPr>
        </a:p>
      </dsp:txBody>
      <dsp:txXfrm>
        <a:off x="119589" y="132413"/>
        <a:ext cx="2545357" cy="357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9FB3-85CF-430B-B0CF-306A98A89BAF}">
      <dsp:nvSpPr>
        <dsp:cNvPr id="0" name=""/>
        <dsp:cNvSpPr/>
      </dsp:nvSpPr>
      <dsp:spPr>
        <a:xfrm>
          <a:off x="2244" y="1787"/>
          <a:ext cx="8930370" cy="961907"/>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2">
                  <a:lumMod val="75000"/>
                </a:schemeClr>
              </a:solidFill>
              <a:latin typeface="Impact" panose="020B0806030902050204" pitchFamily="34" charset="0"/>
            </a:rPr>
            <a:t>Члены семьи участника НИС, исключенного из списков личного состава воинской части в связи </a:t>
          </a:r>
        </a:p>
        <a:p>
          <a:pPr lvl="0" algn="ctr" defTabSz="622300">
            <a:lnSpc>
              <a:spcPct val="90000"/>
            </a:lnSpc>
            <a:spcBef>
              <a:spcPct val="0"/>
            </a:spcBef>
            <a:spcAft>
              <a:spcPct val="35000"/>
            </a:spcAft>
          </a:pPr>
          <a:r>
            <a:rPr lang="ru-RU" sz="1400" kern="1200" dirty="0" smtClean="0">
              <a:solidFill>
                <a:schemeClr val="tx2">
                  <a:lumMod val="75000"/>
                </a:schemeClr>
              </a:solidFill>
              <a:latin typeface="Impact" panose="020B0806030902050204" pitchFamily="34" charset="0"/>
            </a:rPr>
            <a:t>с его гибелью или смертью, признанием его в установленном законом порядке безвестно отсутствующим или </a:t>
          </a:r>
        </a:p>
        <a:p>
          <a:pPr lvl="0" algn="ctr" defTabSz="622300">
            <a:lnSpc>
              <a:spcPct val="90000"/>
            </a:lnSpc>
            <a:spcBef>
              <a:spcPct val="0"/>
            </a:spcBef>
            <a:spcAft>
              <a:spcPct val="35000"/>
            </a:spcAft>
          </a:pPr>
          <a:r>
            <a:rPr lang="ru-RU" sz="1400" kern="1200" dirty="0" smtClean="0">
              <a:solidFill>
                <a:schemeClr val="tx2">
                  <a:lumMod val="75000"/>
                </a:schemeClr>
              </a:solidFill>
              <a:latin typeface="Impact" panose="020B0806030902050204" pitchFamily="34" charset="0"/>
            </a:rPr>
            <a:t>объявлением его умершим (ч. 1 ст. 12 117-ФЗ)</a:t>
          </a:r>
          <a:endParaRPr lang="ru-RU" sz="1400" kern="1200" dirty="0">
            <a:solidFill>
              <a:schemeClr val="tx1"/>
            </a:solidFill>
          </a:endParaRPr>
        </a:p>
      </dsp:txBody>
      <dsp:txXfrm>
        <a:off x="30417" y="29960"/>
        <a:ext cx="8874024" cy="905561"/>
      </dsp:txXfrm>
    </dsp:sp>
    <dsp:sp modelId="{ACFEB4F6-B1AB-42E8-A50E-E03F22EB51F5}">
      <dsp:nvSpPr>
        <dsp:cNvPr id="0" name=""/>
        <dsp:cNvSpPr/>
      </dsp:nvSpPr>
      <dsp:spPr>
        <a:xfrm>
          <a:off x="2244" y="1358015"/>
          <a:ext cx="1250937" cy="1207552"/>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effectLst/>
              <a:latin typeface="Impact" panose="020B0806030902050204" pitchFamily="34" charset="0"/>
            </a:rPr>
            <a:t>супруг </a:t>
          </a:r>
        </a:p>
        <a:p>
          <a:pPr lvl="0" algn="ctr" defTabSz="711200">
            <a:lnSpc>
              <a:spcPct val="90000"/>
            </a:lnSpc>
            <a:spcBef>
              <a:spcPct val="0"/>
            </a:spcBef>
            <a:spcAft>
              <a:spcPct val="35000"/>
            </a:spcAft>
          </a:pPr>
          <a:r>
            <a:rPr lang="ru-RU" sz="1600" b="0" kern="1200" dirty="0" smtClean="0">
              <a:solidFill>
                <a:schemeClr val="tx1"/>
              </a:solidFill>
              <a:effectLst/>
              <a:latin typeface="Impact" panose="020B0806030902050204" pitchFamily="34" charset="0"/>
            </a:rPr>
            <a:t>или супруга</a:t>
          </a:r>
          <a:endParaRPr lang="ru-RU" sz="1600" b="0" kern="1200" dirty="0">
            <a:solidFill>
              <a:schemeClr val="tx1"/>
            </a:solidFill>
            <a:effectLst/>
            <a:latin typeface="Impact" panose="020B0806030902050204" pitchFamily="34" charset="0"/>
          </a:endParaRPr>
        </a:p>
      </dsp:txBody>
      <dsp:txXfrm>
        <a:off x="37612" y="1393383"/>
        <a:ext cx="1180201" cy="1136816"/>
      </dsp:txXfrm>
    </dsp:sp>
    <dsp:sp modelId="{A0BAAE70-1F7E-4934-A2FE-464100470823}">
      <dsp:nvSpPr>
        <dsp:cNvPr id="0" name=""/>
        <dsp:cNvSpPr/>
      </dsp:nvSpPr>
      <dsp:spPr>
        <a:xfrm>
          <a:off x="1389602" y="1351154"/>
          <a:ext cx="2145655" cy="117263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effectLst/>
              <a:latin typeface="Impact" panose="020B0806030902050204" pitchFamily="34" charset="0"/>
            </a:rPr>
            <a:t>Несовершеннолетние дети</a:t>
          </a:r>
          <a:endParaRPr lang="ru-RU" sz="1600" b="0" kern="1200" dirty="0">
            <a:solidFill>
              <a:schemeClr val="tx1"/>
            </a:solidFill>
            <a:effectLst/>
            <a:latin typeface="Impact" panose="020B0806030902050204" pitchFamily="34" charset="0"/>
          </a:endParaRPr>
        </a:p>
      </dsp:txBody>
      <dsp:txXfrm>
        <a:off x="1423947" y="1385499"/>
        <a:ext cx="2076965" cy="1103941"/>
      </dsp:txXfrm>
    </dsp:sp>
    <dsp:sp modelId="{C994BC0E-5266-416F-9B07-1272D6CA1479}">
      <dsp:nvSpPr>
        <dsp:cNvPr id="0" name=""/>
        <dsp:cNvSpPr/>
      </dsp:nvSpPr>
      <dsp:spPr>
        <a:xfrm>
          <a:off x="3666359" y="1358015"/>
          <a:ext cx="1592394" cy="179407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дети старше </a:t>
          </a:r>
          <a:br>
            <a:rPr lang="ru-RU" sz="1400" b="0" kern="1200" dirty="0" smtClean="0">
              <a:solidFill>
                <a:schemeClr val="tx1"/>
              </a:solidFill>
              <a:effectLst/>
              <a:latin typeface="Impact" panose="020B0806030902050204" pitchFamily="34" charset="0"/>
            </a:rPr>
          </a:br>
          <a:r>
            <a:rPr lang="ru-RU" sz="1400" b="0" kern="1200" dirty="0" smtClean="0">
              <a:solidFill>
                <a:schemeClr val="tx1"/>
              </a:solidFill>
              <a:effectLst/>
              <a:latin typeface="Impact" panose="020B0806030902050204" pitchFamily="34" charset="0"/>
            </a:rPr>
            <a:t>18 лет, ставшие инвалидами </a:t>
          </a:r>
        </a:p>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до достижения ими возраста </a:t>
          </a:r>
        </a:p>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18 лет</a:t>
          </a:r>
          <a:endParaRPr lang="ru-RU" sz="1400" b="0" kern="1200" dirty="0">
            <a:solidFill>
              <a:schemeClr val="tx1"/>
            </a:solidFill>
            <a:effectLst/>
            <a:latin typeface="Impact" panose="020B0806030902050204" pitchFamily="34" charset="0"/>
          </a:endParaRPr>
        </a:p>
      </dsp:txBody>
      <dsp:txXfrm>
        <a:off x="3712999" y="1404655"/>
        <a:ext cx="1499114" cy="1700793"/>
      </dsp:txXfrm>
    </dsp:sp>
    <dsp:sp modelId="{3958F292-8DDA-4A2B-8905-8E5FE7BE4F94}">
      <dsp:nvSpPr>
        <dsp:cNvPr id="0" name=""/>
        <dsp:cNvSpPr/>
      </dsp:nvSpPr>
      <dsp:spPr>
        <a:xfrm>
          <a:off x="5392515" y="1358015"/>
          <a:ext cx="1754388" cy="2360627"/>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дети в возрасте </a:t>
          </a:r>
        </a:p>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до 23 лет, обучающиеся в образовательных организациях </a:t>
          </a:r>
        </a:p>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по очной форме обучения</a:t>
          </a:r>
          <a:endParaRPr lang="ru-RU" sz="1400" b="0" kern="1200" dirty="0">
            <a:solidFill>
              <a:schemeClr val="tx1"/>
            </a:solidFill>
            <a:effectLst/>
            <a:latin typeface="Impact" panose="020B0806030902050204" pitchFamily="34" charset="0"/>
          </a:endParaRPr>
        </a:p>
      </dsp:txBody>
      <dsp:txXfrm>
        <a:off x="5443899" y="1409399"/>
        <a:ext cx="1651620" cy="2257859"/>
      </dsp:txXfrm>
    </dsp:sp>
    <dsp:sp modelId="{17457094-0193-41D0-BE9F-01DA760B0316}">
      <dsp:nvSpPr>
        <dsp:cNvPr id="0" name=""/>
        <dsp:cNvSpPr/>
      </dsp:nvSpPr>
      <dsp:spPr>
        <a:xfrm>
          <a:off x="7280664" y="1358015"/>
          <a:ext cx="1651949" cy="1165008"/>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effectLst/>
              <a:latin typeface="Impact" panose="020B0806030902050204" pitchFamily="34" charset="0"/>
            </a:rPr>
            <a:t>лица, находящиеся на иждивении военнослужащего </a:t>
          </a:r>
          <a:endParaRPr lang="ru-RU" sz="1400" b="0" kern="1200" dirty="0">
            <a:solidFill>
              <a:schemeClr val="tx1"/>
            </a:solidFill>
            <a:effectLst/>
            <a:latin typeface="Impact" panose="020B0806030902050204" pitchFamily="34" charset="0"/>
          </a:endParaRPr>
        </a:p>
      </dsp:txBody>
      <dsp:txXfrm>
        <a:off x="7314786" y="1392137"/>
        <a:ext cx="1583705" cy="1096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9FB3-85CF-430B-B0CF-306A98A89BAF}">
      <dsp:nvSpPr>
        <dsp:cNvPr id="0" name=""/>
        <dsp:cNvSpPr/>
      </dsp:nvSpPr>
      <dsp:spPr>
        <a:xfrm>
          <a:off x="6625" y="0"/>
          <a:ext cx="8948777" cy="814600"/>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2">
                  <a:lumMod val="75000"/>
                </a:schemeClr>
              </a:solidFill>
              <a:latin typeface="Impact" panose="020B0806030902050204" pitchFamily="34" charset="0"/>
            </a:rPr>
            <a:t>Члены семьи участника НИС, исключенного из списков личного состава воинской части в связи с его гибелью или смертью, признанием его в установленном законом порядке безвестно отсутствующим или объявлением его умершим, </a:t>
          </a:r>
          <a:r>
            <a:rPr lang="ru-RU" sz="1800" u="sng" kern="1200" dirty="0" smtClean="0">
              <a:solidFill>
                <a:srgbClr val="C00000"/>
              </a:solidFill>
              <a:latin typeface="Impact" panose="020B0806030902050204" pitchFamily="34" charset="0"/>
            </a:rPr>
            <a:t>имеют право на</a:t>
          </a:r>
          <a:r>
            <a:rPr lang="ru-RU" sz="1800" kern="1200" dirty="0" smtClean="0">
              <a:solidFill>
                <a:srgbClr val="C00000"/>
              </a:solidFill>
              <a:latin typeface="Impact" panose="020B0806030902050204" pitchFamily="34" charset="0"/>
            </a:rPr>
            <a:t>:</a:t>
          </a:r>
          <a:endParaRPr lang="ru-RU" sz="1800" kern="1200" dirty="0">
            <a:solidFill>
              <a:srgbClr val="C00000"/>
            </a:solidFill>
            <a:latin typeface="Impact" panose="020B0806030902050204" pitchFamily="34" charset="0"/>
          </a:endParaRPr>
        </a:p>
      </dsp:txBody>
      <dsp:txXfrm>
        <a:off x="30484" y="23859"/>
        <a:ext cx="8901059" cy="766882"/>
      </dsp:txXfrm>
    </dsp:sp>
    <dsp:sp modelId="{ACFEB4F6-B1AB-42E8-A50E-E03F22EB51F5}">
      <dsp:nvSpPr>
        <dsp:cNvPr id="0" name=""/>
        <dsp:cNvSpPr/>
      </dsp:nvSpPr>
      <dsp:spPr>
        <a:xfrm>
          <a:off x="0" y="1029471"/>
          <a:ext cx="5443506" cy="724835"/>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rgbClr val="C00000"/>
              </a:solidFill>
              <a:effectLst/>
              <a:latin typeface="Impact" panose="020B0806030902050204" pitchFamily="34" charset="0"/>
            </a:rPr>
            <a:t>1. Использование накоплений, учтенных на именном накопительном счете участника НИС</a:t>
          </a:r>
          <a:endParaRPr lang="ru-RU" sz="1400" b="0" kern="1200" dirty="0">
            <a:solidFill>
              <a:srgbClr val="C00000"/>
            </a:solidFill>
            <a:effectLst/>
            <a:latin typeface="Impact" panose="020B0806030902050204" pitchFamily="34" charset="0"/>
          </a:endParaRPr>
        </a:p>
      </dsp:txBody>
      <dsp:txXfrm>
        <a:off x="21230" y="1050701"/>
        <a:ext cx="5401046" cy="682375"/>
      </dsp:txXfrm>
    </dsp:sp>
    <dsp:sp modelId="{A5CF6A66-F859-4E31-830C-3FCFA7F2798F}">
      <dsp:nvSpPr>
        <dsp:cNvPr id="0" name=""/>
        <dsp:cNvSpPr/>
      </dsp:nvSpPr>
      <dsp:spPr>
        <a:xfrm>
          <a:off x="61681" y="2829674"/>
          <a:ext cx="3307909" cy="1664222"/>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2">
                  <a:lumMod val="75000"/>
                </a:schemeClr>
              </a:solidFill>
              <a:effectLst/>
              <a:latin typeface="Impact" panose="020B0806030902050204" pitchFamily="34" charset="0"/>
            </a:rPr>
            <a:t>ФГКУ «Росвоенипотека» погашает кредит, взятый участником НИС в банке </a:t>
          </a:r>
        </a:p>
        <a:p>
          <a:pPr lvl="0" algn="ctr" defTabSz="622300">
            <a:lnSpc>
              <a:spcPct val="90000"/>
            </a:lnSpc>
            <a:spcBef>
              <a:spcPct val="0"/>
            </a:spcBef>
            <a:spcAft>
              <a:spcPct val="35000"/>
            </a:spcAft>
          </a:pPr>
          <a:r>
            <a:rPr lang="ru-RU" sz="1400" b="0" kern="1200" dirty="0" smtClean="0">
              <a:solidFill>
                <a:srgbClr val="C00000"/>
              </a:solidFill>
              <a:effectLst/>
              <a:latin typeface="Impact" panose="020B0806030902050204" pitchFamily="34" charset="0"/>
            </a:rPr>
            <a:t>(единовременным платежом, не зависимо от суммы задолженности по кредиту)</a:t>
          </a:r>
          <a:endParaRPr lang="ru-RU" sz="1400" b="0" kern="1200" dirty="0">
            <a:solidFill>
              <a:srgbClr val="C00000"/>
            </a:solidFill>
            <a:effectLst/>
            <a:latin typeface="Impact" panose="020B0806030902050204" pitchFamily="34" charset="0"/>
          </a:endParaRPr>
        </a:p>
      </dsp:txBody>
      <dsp:txXfrm>
        <a:off x="110424" y="2878417"/>
        <a:ext cx="3210423" cy="1566736"/>
      </dsp:txXfrm>
    </dsp:sp>
    <dsp:sp modelId="{76B3448D-A7AB-409E-830B-A4097C60E36F}">
      <dsp:nvSpPr>
        <dsp:cNvPr id="0" name=""/>
        <dsp:cNvSpPr/>
      </dsp:nvSpPr>
      <dsp:spPr>
        <a:xfrm>
          <a:off x="4220470" y="2893596"/>
          <a:ext cx="2057878" cy="1568064"/>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rgbClr val="C00000"/>
              </a:solidFill>
              <a:effectLst/>
              <a:latin typeface="Impact" panose="020B0806030902050204" pitchFamily="34" charset="0"/>
            </a:rPr>
            <a:t>В случае, если сумма задолженности по кредиту  меньше расчета размера дополнительных выплат</a:t>
          </a:r>
          <a:endParaRPr lang="ru-RU" sz="1400" b="0" kern="1200" dirty="0">
            <a:solidFill>
              <a:srgbClr val="C00000"/>
            </a:solidFill>
            <a:effectLst/>
            <a:latin typeface="Impact" panose="020B0806030902050204" pitchFamily="34" charset="0"/>
          </a:endParaRPr>
        </a:p>
      </dsp:txBody>
      <dsp:txXfrm>
        <a:off x="4266397" y="2939523"/>
        <a:ext cx="1966024" cy="1476210"/>
      </dsp:txXfrm>
    </dsp:sp>
    <dsp:sp modelId="{17457094-0193-41D0-BE9F-01DA760B0316}">
      <dsp:nvSpPr>
        <dsp:cNvPr id="0" name=""/>
        <dsp:cNvSpPr/>
      </dsp:nvSpPr>
      <dsp:spPr>
        <a:xfrm>
          <a:off x="5474880" y="1000103"/>
          <a:ext cx="3480522" cy="749445"/>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rgbClr val="C00000"/>
              </a:solidFill>
              <a:latin typeface="Impact" panose="020B0806030902050204" pitchFamily="34" charset="0"/>
            </a:rPr>
            <a:t>2. Получение дополнительных выплат</a:t>
          </a:r>
          <a:endParaRPr lang="ru-RU" sz="1400" b="0" kern="1200" dirty="0">
            <a:solidFill>
              <a:srgbClr val="C00000"/>
            </a:solidFill>
            <a:latin typeface="Impact" panose="020B0806030902050204" pitchFamily="34" charset="0"/>
          </a:endParaRPr>
        </a:p>
      </dsp:txBody>
      <dsp:txXfrm>
        <a:off x="5496830" y="1022053"/>
        <a:ext cx="3436622" cy="705545"/>
      </dsp:txXfrm>
    </dsp:sp>
    <dsp:sp modelId="{D52BD210-DD0F-424E-B1C5-09F7BC2E27AC}">
      <dsp:nvSpPr>
        <dsp:cNvPr id="0" name=""/>
        <dsp:cNvSpPr/>
      </dsp:nvSpPr>
      <dsp:spPr>
        <a:xfrm>
          <a:off x="6968576" y="2887615"/>
          <a:ext cx="1986826" cy="160628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smtClean="0">
              <a:solidFill>
                <a:schemeClr val="tx2">
                  <a:lumMod val="75000"/>
                </a:schemeClr>
              </a:solidFill>
              <a:effectLst/>
              <a:latin typeface="Impact" panose="020B0806030902050204" pitchFamily="34" charset="0"/>
            </a:rPr>
            <a:t>ФГКУ «Росвоенипотека» выплачивает  </a:t>
          </a:r>
          <a:r>
            <a:rPr lang="ru-RU" sz="1400" b="0" kern="1200" dirty="0" smtClean="0">
              <a:solidFill>
                <a:schemeClr val="tx2">
                  <a:lumMod val="75000"/>
                </a:schemeClr>
              </a:solidFill>
              <a:effectLst/>
              <a:latin typeface="Impact" panose="020B0806030902050204" pitchFamily="34" charset="0"/>
            </a:rPr>
            <a:t>дополнительные выплаты (разницу)</a:t>
          </a:r>
          <a:endParaRPr lang="ru-RU" sz="1400" b="0" kern="1200" dirty="0">
            <a:solidFill>
              <a:schemeClr val="tx2">
                <a:lumMod val="75000"/>
              </a:schemeClr>
            </a:solidFill>
            <a:effectLst/>
            <a:latin typeface="Impact" panose="020B0806030902050204" pitchFamily="34" charset="0"/>
          </a:endParaRPr>
        </a:p>
      </dsp:txBody>
      <dsp:txXfrm>
        <a:off x="7015622" y="2934661"/>
        <a:ext cx="1892734" cy="1512189"/>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1800" cy="496889"/>
          </a:xfrm>
          <a:prstGeom prst="rect">
            <a:avLst/>
          </a:prstGeom>
        </p:spPr>
        <p:txBody>
          <a:bodyPr vert="horz" lIns="90925" tIns="45461" rIns="90925" bIns="45461" rtlCol="0"/>
          <a:lstStyle>
            <a:lvl1pPr algn="l" defTabSz="925337"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5" y="0"/>
            <a:ext cx="2971800" cy="496889"/>
          </a:xfrm>
          <a:prstGeom prst="rect">
            <a:avLst/>
          </a:prstGeom>
        </p:spPr>
        <p:txBody>
          <a:bodyPr vert="horz" lIns="90925" tIns="45461" rIns="90925" bIns="45461" rtlCol="0"/>
          <a:lstStyle>
            <a:lvl1pPr algn="r" defTabSz="925337" eaLnBrk="1" fontAlgn="auto" hangingPunct="1">
              <a:spcBef>
                <a:spcPts val="0"/>
              </a:spcBef>
              <a:spcAft>
                <a:spcPts val="0"/>
              </a:spcAft>
              <a:defRPr sz="1200">
                <a:latin typeface="+mn-lt"/>
              </a:defRPr>
            </a:lvl1pPr>
          </a:lstStyle>
          <a:p>
            <a:pPr>
              <a:defRPr/>
            </a:pPr>
            <a:fld id="{D4D7B901-7289-454D-ACF0-4574F1021952}" type="datetimeFigureOut">
              <a:rPr lang="ru-RU"/>
              <a:pPr>
                <a:defRPr/>
              </a:pPr>
              <a:t>17.01.2023</a:t>
            </a:fld>
            <a:endParaRPr lang="ru-RU"/>
          </a:p>
        </p:txBody>
      </p:sp>
      <p:sp>
        <p:nvSpPr>
          <p:cNvPr id="4" name="Образ слайда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0925" tIns="45461" rIns="90925" bIns="45461" rtlCol="0" anchor="ctr"/>
          <a:lstStyle/>
          <a:p>
            <a:pPr lvl="0"/>
            <a:endParaRPr lang="ru-RU" noProof="0"/>
          </a:p>
        </p:txBody>
      </p:sp>
      <p:sp>
        <p:nvSpPr>
          <p:cNvPr id="5" name="Заметки 4"/>
          <p:cNvSpPr>
            <a:spLocks noGrp="1"/>
          </p:cNvSpPr>
          <p:nvPr>
            <p:ph type="body" sz="quarter" idx="3"/>
          </p:nvPr>
        </p:nvSpPr>
        <p:spPr>
          <a:xfrm>
            <a:off x="685801" y="4725988"/>
            <a:ext cx="5486400" cy="4476750"/>
          </a:xfrm>
          <a:prstGeom prst="rect">
            <a:avLst/>
          </a:prstGeom>
        </p:spPr>
        <p:txBody>
          <a:bodyPr vert="horz" lIns="90925" tIns="45461" rIns="90925" bIns="45461"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48800"/>
            <a:ext cx="2971800" cy="496889"/>
          </a:xfrm>
          <a:prstGeom prst="rect">
            <a:avLst/>
          </a:prstGeom>
        </p:spPr>
        <p:txBody>
          <a:bodyPr vert="horz" lIns="90925" tIns="45461" rIns="90925" bIns="45461" rtlCol="0" anchor="b"/>
          <a:lstStyle>
            <a:lvl1pPr algn="l" defTabSz="925337"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5" y="9448800"/>
            <a:ext cx="2971800" cy="496889"/>
          </a:xfrm>
          <a:prstGeom prst="rect">
            <a:avLst/>
          </a:prstGeom>
        </p:spPr>
        <p:txBody>
          <a:bodyPr vert="horz" wrap="square" lIns="90925" tIns="45461" rIns="90925" bIns="45461" numCol="1" anchor="b" anchorCtr="0" compatLnSpc="1">
            <a:prstTxWarp prst="textNoShape">
              <a:avLst/>
            </a:prstTxWarp>
          </a:bodyPr>
          <a:lstStyle>
            <a:lvl1pPr algn="r" eaLnBrk="1" hangingPunct="1">
              <a:defRPr sz="1200"/>
            </a:lvl1pPr>
          </a:lstStyle>
          <a:p>
            <a:pPr>
              <a:defRPr/>
            </a:pPr>
            <a:fld id="{DD48C815-A1B0-4828-968A-24CCB2D754F7}" type="slidenum">
              <a:rPr lang="ru-RU" altLang="ru-RU"/>
              <a:pPr>
                <a:defRPr/>
              </a:pPr>
              <a:t>‹#›</a:t>
            </a:fld>
            <a:endParaRPr lang="ru-RU" altLang="ru-RU"/>
          </a:p>
        </p:txBody>
      </p:sp>
    </p:spTree>
    <p:extLst>
      <p:ext uri="{BB962C8B-B14F-4D97-AF65-F5344CB8AC3E}">
        <p14:creationId xmlns:p14="http://schemas.microsoft.com/office/powerpoint/2010/main" val="3827392329"/>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670" algn="l" defTabSz="914268" rtl="0" eaLnBrk="1" latinLnBrk="0" hangingPunct="1">
      <a:defRPr sz="1200" kern="1200">
        <a:solidFill>
          <a:schemeClr val="tx1"/>
        </a:solidFill>
        <a:latin typeface="+mn-lt"/>
        <a:ea typeface="+mn-ea"/>
        <a:cs typeface="+mn-cs"/>
      </a:defRPr>
    </a:lvl6pPr>
    <a:lvl7pPr marL="2742803" algn="l" defTabSz="914268" rtl="0" eaLnBrk="1" latinLnBrk="0" hangingPunct="1">
      <a:defRPr sz="1200" kern="1200">
        <a:solidFill>
          <a:schemeClr val="tx1"/>
        </a:solidFill>
        <a:latin typeface="+mn-lt"/>
        <a:ea typeface="+mn-ea"/>
        <a:cs typeface="+mn-cs"/>
      </a:defRPr>
    </a:lvl7pPr>
    <a:lvl8pPr marL="3199937" algn="l" defTabSz="914268" rtl="0" eaLnBrk="1" latinLnBrk="0" hangingPunct="1">
      <a:defRPr sz="1200" kern="1200">
        <a:solidFill>
          <a:schemeClr val="tx1"/>
        </a:solidFill>
        <a:latin typeface="+mn-lt"/>
        <a:ea typeface="+mn-ea"/>
        <a:cs typeface="+mn-cs"/>
      </a:defRPr>
    </a:lvl8pPr>
    <a:lvl9pPr marL="3657071" algn="l" defTabSz="9142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1102" indent="-288640">
              <a:defRPr>
                <a:solidFill>
                  <a:schemeClr val="tx1"/>
                </a:solidFill>
                <a:latin typeface="Calibri" pitchFamily="34" charset="0"/>
              </a:defRPr>
            </a:lvl2pPr>
            <a:lvl3pPr marL="1156154" indent="-231232">
              <a:defRPr>
                <a:solidFill>
                  <a:schemeClr val="tx1"/>
                </a:solidFill>
                <a:latin typeface="Calibri" pitchFamily="34" charset="0"/>
              </a:defRPr>
            </a:lvl3pPr>
            <a:lvl4pPr marL="1618617" indent="-231232">
              <a:defRPr>
                <a:solidFill>
                  <a:schemeClr val="tx1"/>
                </a:solidFill>
                <a:latin typeface="Calibri" pitchFamily="34" charset="0"/>
              </a:defRPr>
            </a:lvl4pPr>
            <a:lvl5pPr marL="2081079" indent="-231232">
              <a:defRPr>
                <a:solidFill>
                  <a:schemeClr val="tx1"/>
                </a:solidFill>
                <a:latin typeface="Calibri" pitchFamily="34" charset="0"/>
              </a:defRPr>
            </a:lvl5pPr>
            <a:lvl6pPr marL="2540352" indent="-231232" defTabSz="916951" eaLnBrk="0" fontAlgn="base" hangingPunct="0">
              <a:spcBef>
                <a:spcPct val="0"/>
              </a:spcBef>
              <a:spcAft>
                <a:spcPct val="0"/>
              </a:spcAft>
              <a:defRPr>
                <a:solidFill>
                  <a:schemeClr val="tx1"/>
                </a:solidFill>
                <a:latin typeface="Calibri" pitchFamily="34" charset="0"/>
              </a:defRPr>
            </a:lvl6pPr>
            <a:lvl7pPr marL="2999624" indent="-231232" defTabSz="916951" eaLnBrk="0" fontAlgn="base" hangingPunct="0">
              <a:spcBef>
                <a:spcPct val="0"/>
              </a:spcBef>
              <a:spcAft>
                <a:spcPct val="0"/>
              </a:spcAft>
              <a:defRPr>
                <a:solidFill>
                  <a:schemeClr val="tx1"/>
                </a:solidFill>
                <a:latin typeface="Calibri" pitchFamily="34" charset="0"/>
              </a:defRPr>
            </a:lvl7pPr>
            <a:lvl8pPr marL="3458896" indent="-231232" defTabSz="916951" eaLnBrk="0" fontAlgn="base" hangingPunct="0">
              <a:spcBef>
                <a:spcPct val="0"/>
              </a:spcBef>
              <a:spcAft>
                <a:spcPct val="0"/>
              </a:spcAft>
              <a:defRPr>
                <a:solidFill>
                  <a:schemeClr val="tx1"/>
                </a:solidFill>
                <a:latin typeface="Calibri" pitchFamily="34" charset="0"/>
              </a:defRPr>
            </a:lvl8pPr>
            <a:lvl9pPr marL="3918168" indent="-231232" defTabSz="916951" eaLnBrk="0" fontAlgn="base" hangingPunct="0">
              <a:spcBef>
                <a:spcPct val="0"/>
              </a:spcBef>
              <a:spcAft>
                <a:spcPct val="0"/>
              </a:spcAft>
              <a:defRPr>
                <a:solidFill>
                  <a:schemeClr val="tx1"/>
                </a:solidFill>
                <a:latin typeface="Calibri" pitchFamily="34" charset="0"/>
              </a:defRPr>
            </a:lvl9pPr>
          </a:lstStyle>
          <a:p>
            <a:fld id="{B08B3EE9-6274-4EC1-A384-F3CAE0B96533}" type="slidenum">
              <a:rPr lang="ru-RU" altLang="ru-RU">
                <a:solidFill>
                  <a:prstClr val="black"/>
                </a:solidFill>
              </a:rPr>
              <a:pPr/>
              <a:t>1</a:t>
            </a:fld>
            <a:endParaRPr lang="ru-RU" alt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34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C21AEEDD-B4CF-4FB8-97B4-8F1EFC2D0924}" type="slidenum">
              <a:rPr lang="ru-RU" altLang="ru-RU" smtClean="0"/>
              <a:pPr eaLnBrk="1" hangingPunct="1">
                <a:defRPr/>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946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4BEF179A-F507-4F8B-9D87-B8C0633CADB6}" type="slidenum">
              <a:rPr lang="ru-RU" altLang="ru-RU" smtClean="0"/>
              <a:pPr eaLnBrk="1" hangingPunct="1">
                <a:defRPr/>
              </a:pPr>
              <a:t>11</a:t>
            </a:fld>
            <a:endParaRPr lang="ru-RU" altLang="ru-RU" smtClean="0"/>
          </a:p>
        </p:txBody>
      </p:sp>
    </p:spTree>
    <p:extLst>
      <p:ext uri="{BB962C8B-B14F-4D97-AF65-F5344CB8AC3E}">
        <p14:creationId xmlns:p14="http://schemas.microsoft.com/office/powerpoint/2010/main" val="300812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1944" indent="-289209">
              <a:defRPr>
                <a:solidFill>
                  <a:schemeClr val="tx1"/>
                </a:solidFill>
                <a:latin typeface="Calibri" pitchFamily="34" charset="0"/>
              </a:defRPr>
            </a:lvl2pPr>
            <a:lvl3pPr marL="1156838" indent="-231367">
              <a:defRPr>
                <a:solidFill>
                  <a:schemeClr val="tx1"/>
                </a:solidFill>
                <a:latin typeface="Calibri" pitchFamily="34" charset="0"/>
              </a:defRPr>
            </a:lvl3pPr>
            <a:lvl4pPr marL="1619572" indent="-231367">
              <a:defRPr>
                <a:solidFill>
                  <a:schemeClr val="tx1"/>
                </a:solidFill>
                <a:latin typeface="Calibri" pitchFamily="34" charset="0"/>
              </a:defRPr>
            </a:lvl4pPr>
            <a:lvl5pPr marL="2082308" indent="-231367">
              <a:defRPr>
                <a:solidFill>
                  <a:schemeClr val="tx1"/>
                </a:solidFill>
                <a:latin typeface="Calibri" pitchFamily="34" charset="0"/>
              </a:defRPr>
            </a:lvl5pPr>
            <a:lvl6pPr marL="2545043" indent="-231367" defTabSz="923865" eaLnBrk="0" fontAlgn="base" hangingPunct="0">
              <a:spcBef>
                <a:spcPct val="0"/>
              </a:spcBef>
              <a:spcAft>
                <a:spcPct val="0"/>
              </a:spcAft>
              <a:defRPr>
                <a:solidFill>
                  <a:schemeClr val="tx1"/>
                </a:solidFill>
                <a:latin typeface="Calibri" pitchFamily="34" charset="0"/>
              </a:defRPr>
            </a:lvl6pPr>
            <a:lvl7pPr marL="3007778" indent="-231367" defTabSz="923865" eaLnBrk="0" fontAlgn="base" hangingPunct="0">
              <a:spcBef>
                <a:spcPct val="0"/>
              </a:spcBef>
              <a:spcAft>
                <a:spcPct val="0"/>
              </a:spcAft>
              <a:defRPr>
                <a:solidFill>
                  <a:schemeClr val="tx1"/>
                </a:solidFill>
                <a:latin typeface="Calibri" pitchFamily="34" charset="0"/>
              </a:defRPr>
            </a:lvl7pPr>
            <a:lvl8pPr marL="3470515" indent="-231367" defTabSz="923865" eaLnBrk="0" fontAlgn="base" hangingPunct="0">
              <a:spcBef>
                <a:spcPct val="0"/>
              </a:spcBef>
              <a:spcAft>
                <a:spcPct val="0"/>
              </a:spcAft>
              <a:defRPr>
                <a:solidFill>
                  <a:schemeClr val="tx1"/>
                </a:solidFill>
                <a:latin typeface="Calibri" pitchFamily="34" charset="0"/>
              </a:defRPr>
            </a:lvl8pPr>
            <a:lvl9pPr marL="3933248" indent="-231367" defTabSz="923865" eaLnBrk="0" fontAlgn="base" hangingPunct="0">
              <a:spcBef>
                <a:spcPct val="0"/>
              </a:spcBef>
              <a:spcAft>
                <a:spcPct val="0"/>
              </a:spcAft>
              <a:defRPr>
                <a:solidFill>
                  <a:schemeClr val="tx1"/>
                </a:solidFill>
                <a:latin typeface="Calibri" pitchFamily="34" charset="0"/>
              </a:defRPr>
            </a:lvl9pPr>
          </a:lstStyle>
          <a:p>
            <a:fld id="{F8B081F2-4ECC-4D74-9E5A-8EA6A5D7C5AA}" type="slidenum">
              <a:rPr lang="ru-RU" altLang="ru-RU"/>
              <a:pPr/>
              <a:t>12</a:t>
            </a:fld>
            <a:endParaRPr lang="ru-RU" altLang="ru-RU"/>
          </a:p>
        </p:txBody>
      </p:sp>
    </p:spTree>
    <p:extLst>
      <p:ext uri="{BB962C8B-B14F-4D97-AF65-F5344CB8AC3E}">
        <p14:creationId xmlns:p14="http://schemas.microsoft.com/office/powerpoint/2010/main" val="253874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62D1DAF8-5ABF-4A98-B01A-E6BAB807491F}" type="slidenum">
              <a:rPr lang="ru-RU" altLang="ru-RU" smtClean="0"/>
              <a:pPr eaLnBrk="1" hangingPunct="1">
                <a:defRPr/>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843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33CE7155-AF4F-43AE-A660-04E3287B0D40}" type="slidenum">
              <a:rPr lang="ru-RU" altLang="ru-RU" smtClean="0"/>
              <a:pPr eaLnBrk="1" hangingPunct="1">
                <a:defRPr/>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1944" indent="-289209">
              <a:defRPr>
                <a:solidFill>
                  <a:schemeClr val="tx1"/>
                </a:solidFill>
                <a:latin typeface="Calibri" pitchFamily="34" charset="0"/>
              </a:defRPr>
            </a:lvl2pPr>
            <a:lvl3pPr marL="1156838" indent="-231367">
              <a:defRPr>
                <a:solidFill>
                  <a:schemeClr val="tx1"/>
                </a:solidFill>
                <a:latin typeface="Calibri" pitchFamily="34" charset="0"/>
              </a:defRPr>
            </a:lvl3pPr>
            <a:lvl4pPr marL="1619572" indent="-231367">
              <a:defRPr>
                <a:solidFill>
                  <a:schemeClr val="tx1"/>
                </a:solidFill>
                <a:latin typeface="Calibri" pitchFamily="34" charset="0"/>
              </a:defRPr>
            </a:lvl4pPr>
            <a:lvl5pPr marL="2082308" indent="-231367">
              <a:defRPr>
                <a:solidFill>
                  <a:schemeClr val="tx1"/>
                </a:solidFill>
                <a:latin typeface="Calibri" pitchFamily="34" charset="0"/>
              </a:defRPr>
            </a:lvl5pPr>
            <a:lvl6pPr marL="2545043" indent="-231367" defTabSz="923865" eaLnBrk="0" fontAlgn="base" hangingPunct="0">
              <a:spcBef>
                <a:spcPct val="0"/>
              </a:spcBef>
              <a:spcAft>
                <a:spcPct val="0"/>
              </a:spcAft>
              <a:defRPr>
                <a:solidFill>
                  <a:schemeClr val="tx1"/>
                </a:solidFill>
                <a:latin typeface="Calibri" pitchFamily="34" charset="0"/>
              </a:defRPr>
            </a:lvl6pPr>
            <a:lvl7pPr marL="3007778" indent="-231367" defTabSz="923865" eaLnBrk="0" fontAlgn="base" hangingPunct="0">
              <a:spcBef>
                <a:spcPct val="0"/>
              </a:spcBef>
              <a:spcAft>
                <a:spcPct val="0"/>
              </a:spcAft>
              <a:defRPr>
                <a:solidFill>
                  <a:schemeClr val="tx1"/>
                </a:solidFill>
                <a:latin typeface="Calibri" pitchFamily="34" charset="0"/>
              </a:defRPr>
            </a:lvl7pPr>
            <a:lvl8pPr marL="3470515" indent="-231367" defTabSz="923865" eaLnBrk="0" fontAlgn="base" hangingPunct="0">
              <a:spcBef>
                <a:spcPct val="0"/>
              </a:spcBef>
              <a:spcAft>
                <a:spcPct val="0"/>
              </a:spcAft>
              <a:defRPr>
                <a:solidFill>
                  <a:schemeClr val="tx1"/>
                </a:solidFill>
                <a:latin typeface="Calibri" pitchFamily="34" charset="0"/>
              </a:defRPr>
            </a:lvl8pPr>
            <a:lvl9pPr marL="3933248" indent="-231367" defTabSz="923865" eaLnBrk="0" fontAlgn="base" hangingPunct="0">
              <a:spcBef>
                <a:spcPct val="0"/>
              </a:spcBef>
              <a:spcAft>
                <a:spcPct val="0"/>
              </a:spcAft>
              <a:defRPr>
                <a:solidFill>
                  <a:schemeClr val="tx1"/>
                </a:solidFill>
                <a:latin typeface="Calibri" pitchFamily="34" charset="0"/>
              </a:defRPr>
            </a:lvl9pPr>
          </a:lstStyle>
          <a:p>
            <a:fld id="{F8B081F2-4ECC-4D74-9E5A-8EA6A5D7C5AA}" type="slidenum">
              <a:rPr lang="ru-RU" altLang="ru-RU"/>
              <a:pPr/>
              <a:t>15</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4707" indent="-285445">
              <a:defRPr sz="1200">
                <a:solidFill>
                  <a:schemeClr val="tx1"/>
                </a:solidFill>
                <a:latin typeface="Calibri" pitchFamily="34" charset="0"/>
              </a:defRPr>
            </a:lvl2pPr>
            <a:lvl3pPr marL="1146559" indent="-228036">
              <a:defRPr sz="1200">
                <a:solidFill>
                  <a:schemeClr val="tx1"/>
                </a:solidFill>
                <a:latin typeface="Calibri" pitchFamily="34" charset="0"/>
              </a:defRPr>
            </a:lvl3pPr>
            <a:lvl4pPr marL="1605819" indent="-228036">
              <a:defRPr sz="1200">
                <a:solidFill>
                  <a:schemeClr val="tx1"/>
                </a:solidFill>
                <a:latin typeface="Calibri" pitchFamily="34" charset="0"/>
              </a:defRPr>
            </a:lvl4pPr>
            <a:lvl5pPr marL="2065081" indent="-228036">
              <a:defRPr sz="1200">
                <a:solidFill>
                  <a:schemeClr val="tx1"/>
                </a:solidFill>
                <a:latin typeface="Calibri" pitchFamily="34" charset="0"/>
              </a:defRPr>
            </a:lvl5pPr>
            <a:lvl6pPr marL="2524343" indent="-228036" defTabSz="916929" eaLnBrk="0" fontAlgn="base" hangingPunct="0">
              <a:spcBef>
                <a:spcPct val="30000"/>
              </a:spcBef>
              <a:spcAft>
                <a:spcPct val="0"/>
              </a:spcAft>
              <a:defRPr sz="1200">
                <a:solidFill>
                  <a:schemeClr val="tx1"/>
                </a:solidFill>
                <a:latin typeface="Calibri" pitchFamily="34" charset="0"/>
              </a:defRPr>
            </a:lvl6pPr>
            <a:lvl7pPr marL="2983605" indent="-228036" defTabSz="916929" eaLnBrk="0" fontAlgn="base" hangingPunct="0">
              <a:spcBef>
                <a:spcPct val="30000"/>
              </a:spcBef>
              <a:spcAft>
                <a:spcPct val="0"/>
              </a:spcAft>
              <a:defRPr sz="1200">
                <a:solidFill>
                  <a:schemeClr val="tx1"/>
                </a:solidFill>
                <a:latin typeface="Calibri" pitchFamily="34" charset="0"/>
              </a:defRPr>
            </a:lvl7pPr>
            <a:lvl8pPr marL="3442868" indent="-228036" defTabSz="916929" eaLnBrk="0" fontAlgn="base" hangingPunct="0">
              <a:spcBef>
                <a:spcPct val="30000"/>
              </a:spcBef>
              <a:spcAft>
                <a:spcPct val="0"/>
              </a:spcAft>
              <a:defRPr sz="1200">
                <a:solidFill>
                  <a:schemeClr val="tx1"/>
                </a:solidFill>
                <a:latin typeface="Calibri" pitchFamily="34" charset="0"/>
              </a:defRPr>
            </a:lvl8pPr>
            <a:lvl9pPr marL="3902128" indent="-228036" defTabSz="916929" eaLnBrk="0" fontAlgn="base" hangingPunct="0">
              <a:spcBef>
                <a:spcPct val="30000"/>
              </a:spcBef>
              <a:spcAft>
                <a:spcPct val="0"/>
              </a:spcAft>
              <a:defRPr sz="1200">
                <a:solidFill>
                  <a:schemeClr val="tx1"/>
                </a:solidFill>
                <a:latin typeface="Calibri" pitchFamily="34" charset="0"/>
              </a:defRPr>
            </a:lvl9pPr>
          </a:lstStyle>
          <a:p>
            <a:fld id="{FB8A760B-5464-4386-A49B-53736F2E6B02}" type="slidenum">
              <a:rPr lang="ru-RU" altLang="ru-RU"/>
              <a:pPr/>
              <a:t>16</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6226" indent="-287008">
              <a:defRPr>
                <a:solidFill>
                  <a:schemeClr val="tx1"/>
                </a:solidFill>
                <a:latin typeface="Calibri" pitchFamily="34" charset="0"/>
              </a:defRPr>
            </a:lvl2pPr>
            <a:lvl3pPr marL="1148039" indent="-229609">
              <a:defRPr>
                <a:solidFill>
                  <a:schemeClr val="tx1"/>
                </a:solidFill>
                <a:latin typeface="Calibri" pitchFamily="34" charset="0"/>
              </a:defRPr>
            </a:lvl3pPr>
            <a:lvl4pPr marL="1607254" indent="-229609">
              <a:defRPr>
                <a:solidFill>
                  <a:schemeClr val="tx1"/>
                </a:solidFill>
                <a:latin typeface="Calibri" pitchFamily="34" charset="0"/>
              </a:defRPr>
            </a:lvl4pPr>
            <a:lvl5pPr marL="2066471" indent="-229609">
              <a:defRPr>
                <a:solidFill>
                  <a:schemeClr val="tx1"/>
                </a:solidFill>
                <a:latin typeface="Calibri" pitchFamily="34" charset="0"/>
              </a:defRPr>
            </a:lvl5pPr>
            <a:lvl6pPr marL="2525687" indent="-229609" defTabSz="916838" eaLnBrk="0" fontAlgn="base" hangingPunct="0">
              <a:spcBef>
                <a:spcPct val="0"/>
              </a:spcBef>
              <a:spcAft>
                <a:spcPct val="0"/>
              </a:spcAft>
              <a:defRPr>
                <a:solidFill>
                  <a:schemeClr val="tx1"/>
                </a:solidFill>
                <a:latin typeface="Calibri" pitchFamily="34" charset="0"/>
              </a:defRPr>
            </a:lvl6pPr>
            <a:lvl7pPr marL="2984902" indent="-229609" defTabSz="916838" eaLnBrk="0" fontAlgn="base" hangingPunct="0">
              <a:spcBef>
                <a:spcPct val="0"/>
              </a:spcBef>
              <a:spcAft>
                <a:spcPct val="0"/>
              </a:spcAft>
              <a:defRPr>
                <a:solidFill>
                  <a:schemeClr val="tx1"/>
                </a:solidFill>
                <a:latin typeface="Calibri" pitchFamily="34" charset="0"/>
              </a:defRPr>
            </a:lvl7pPr>
            <a:lvl8pPr marL="3444117" indent="-229609" defTabSz="916838" eaLnBrk="0" fontAlgn="base" hangingPunct="0">
              <a:spcBef>
                <a:spcPct val="0"/>
              </a:spcBef>
              <a:spcAft>
                <a:spcPct val="0"/>
              </a:spcAft>
              <a:defRPr>
                <a:solidFill>
                  <a:schemeClr val="tx1"/>
                </a:solidFill>
                <a:latin typeface="Calibri" pitchFamily="34" charset="0"/>
              </a:defRPr>
            </a:lvl8pPr>
            <a:lvl9pPr marL="3903333" indent="-229609" defTabSz="916838" eaLnBrk="0" fontAlgn="base" hangingPunct="0">
              <a:spcBef>
                <a:spcPct val="0"/>
              </a:spcBef>
              <a:spcAft>
                <a:spcPct val="0"/>
              </a:spcAft>
              <a:defRPr>
                <a:solidFill>
                  <a:schemeClr val="tx1"/>
                </a:solidFill>
                <a:latin typeface="Calibri" pitchFamily="34" charset="0"/>
              </a:defRPr>
            </a:lvl9pPr>
          </a:lstStyle>
          <a:p>
            <a:fld id="{790516EC-4B19-4EB3-B38E-F73F5375868A}"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6226" indent="-287008">
              <a:defRPr>
                <a:solidFill>
                  <a:schemeClr val="tx1"/>
                </a:solidFill>
                <a:latin typeface="Calibri" pitchFamily="34" charset="0"/>
              </a:defRPr>
            </a:lvl2pPr>
            <a:lvl3pPr marL="1148039" indent="-229609">
              <a:defRPr>
                <a:solidFill>
                  <a:schemeClr val="tx1"/>
                </a:solidFill>
                <a:latin typeface="Calibri" pitchFamily="34" charset="0"/>
              </a:defRPr>
            </a:lvl3pPr>
            <a:lvl4pPr marL="1607254" indent="-229609">
              <a:defRPr>
                <a:solidFill>
                  <a:schemeClr val="tx1"/>
                </a:solidFill>
                <a:latin typeface="Calibri" pitchFamily="34" charset="0"/>
              </a:defRPr>
            </a:lvl4pPr>
            <a:lvl5pPr marL="2066471" indent="-229609">
              <a:defRPr>
                <a:solidFill>
                  <a:schemeClr val="tx1"/>
                </a:solidFill>
                <a:latin typeface="Calibri" pitchFamily="34" charset="0"/>
              </a:defRPr>
            </a:lvl5pPr>
            <a:lvl6pPr marL="2525687" indent="-229609" defTabSz="916838" eaLnBrk="0" fontAlgn="base" hangingPunct="0">
              <a:spcBef>
                <a:spcPct val="0"/>
              </a:spcBef>
              <a:spcAft>
                <a:spcPct val="0"/>
              </a:spcAft>
              <a:defRPr>
                <a:solidFill>
                  <a:schemeClr val="tx1"/>
                </a:solidFill>
                <a:latin typeface="Calibri" pitchFamily="34" charset="0"/>
              </a:defRPr>
            </a:lvl6pPr>
            <a:lvl7pPr marL="2984902" indent="-229609" defTabSz="916838" eaLnBrk="0" fontAlgn="base" hangingPunct="0">
              <a:spcBef>
                <a:spcPct val="0"/>
              </a:spcBef>
              <a:spcAft>
                <a:spcPct val="0"/>
              </a:spcAft>
              <a:defRPr>
                <a:solidFill>
                  <a:schemeClr val="tx1"/>
                </a:solidFill>
                <a:latin typeface="Calibri" pitchFamily="34" charset="0"/>
              </a:defRPr>
            </a:lvl7pPr>
            <a:lvl8pPr marL="3444117" indent="-229609" defTabSz="916838" eaLnBrk="0" fontAlgn="base" hangingPunct="0">
              <a:spcBef>
                <a:spcPct val="0"/>
              </a:spcBef>
              <a:spcAft>
                <a:spcPct val="0"/>
              </a:spcAft>
              <a:defRPr>
                <a:solidFill>
                  <a:schemeClr val="tx1"/>
                </a:solidFill>
                <a:latin typeface="Calibri" pitchFamily="34" charset="0"/>
              </a:defRPr>
            </a:lvl8pPr>
            <a:lvl9pPr marL="3903333" indent="-229609" defTabSz="916838" eaLnBrk="0" fontAlgn="base" hangingPunct="0">
              <a:spcBef>
                <a:spcPct val="0"/>
              </a:spcBef>
              <a:spcAft>
                <a:spcPct val="0"/>
              </a:spcAft>
              <a:defRPr>
                <a:solidFill>
                  <a:schemeClr val="tx1"/>
                </a:solidFill>
                <a:latin typeface="Calibri" pitchFamily="34" charset="0"/>
              </a:defRPr>
            </a:lvl9pPr>
          </a:lstStyle>
          <a:p>
            <a:fld id="{790516EC-4B19-4EB3-B38E-F73F5375868A}"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6226" indent="-287008">
              <a:defRPr>
                <a:solidFill>
                  <a:schemeClr val="tx1"/>
                </a:solidFill>
                <a:latin typeface="Calibri" pitchFamily="34" charset="0"/>
              </a:defRPr>
            </a:lvl2pPr>
            <a:lvl3pPr marL="1148039" indent="-229609">
              <a:defRPr>
                <a:solidFill>
                  <a:schemeClr val="tx1"/>
                </a:solidFill>
                <a:latin typeface="Calibri" pitchFamily="34" charset="0"/>
              </a:defRPr>
            </a:lvl3pPr>
            <a:lvl4pPr marL="1607254" indent="-229609">
              <a:defRPr>
                <a:solidFill>
                  <a:schemeClr val="tx1"/>
                </a:solidFill>
                <a:latin typeface="Calibri" pitchFamily="34" charset="0"/>
              </a:defRPr>
            </a:lvl4pPr>
            <a:lvl5pPr marL="2066471" indent="-229609">
              <a:defRPr>
                <a:solidFill>
                  <a:schemeClr val="tx1"/>
                </a:solidFill>
                <a:latin typeface="Calibri" pitchFamily="34" charset="0"/>
              </a:defRPr>
            </a:lvl5pPr>
            <a:lvl6pPr marL="2525687" indent="-229609" defTabSz="916838" eaLnBrk="0" fontAlgn="base" hangingPunct="0">
              <a:spcBef>
                <a:spcPct val="0"/>
              </a:spcBef>
              <a:spcAft>
                <a:spcPct val="0"/>
              </a:spcAft>
              <a:defRPr>
                <a:solidFill>
                  <a:schemeClr val="tx1"/>
                </a:solidFill>
                <a:latin typeface="Calibri" pitchFamily="34" charset="0"/>
              </a:defRPr>
            </a:lvl6pPr>
            <a:lvl7pPr marL="2984902" indent="-229609" defTabSz="916838" eaLnBrk="0" fontAlgn="base" hangingPunct="0">
              <a:spcBef>
                <a:spcPct val="0"/>
              </a:spcBef>
              <a:spcAft>
                <a:spcPct val="0"/>
              </a:spcAft>
              <a:defRPr>
                <a:solidFill>
                  <a:schemeClr val="tx1"/>
                </a:solidFill>
                <a:latin typeface="Calibri" pitchFamily="34" charset="0"/>
              </a:defRPr>
            </a:lvl7pPr>
            <a:lvl8pPr marL="3444117" indent="-229609" defTabSz="916838" eaLnBrk="0" fontAlgn="base" hangingPunct="0">
              <a:spcBef>
                <a:spcPct val="0"/>
              </a:spcBef>
              <a:spcAft>
                <a:spcPct val="0"/>
              </a:spcAft>
              <a:defRPr>
                <a:solidFill>
                  <a:schemeClr val="tx1"/>
                </a:solidFill>
                <a:latin typeface="Calibri" pitchFamily="34" charset="0"/>
              </a:defRPr>
            </a:lvl8pPr>
            <a:lvl9pPr marL="3903333" indent="-229609" defTabSz="916838" eaLnBrk="0" fontAlgn="base" hangingPunct="0">
              <a:spcBef>
                <a:spcPct val="0"/>
              </a:spcBef>
              <a:spcAft>
                <a:spcPct val="0"/>
              </a:spcAft>
              <a:defRPr>
                <a:solidFill>
                  <a:schemeClr val="tx1"/>
                </a:solidFill>
                <a:latin typeface="Calibri" pitchFamily="34" charset="0"/>
              </a:defRPr>
            </a:lvl9pPr>
          </a:lstStyle>
          <a:p>
            <a:fld id="{663F87A3-2FDA-4038-8553-F0B445908A3F}"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6226" indent="-287008">
              <a:defRPr>
                <a:solidFill>
                  <a:schemeClr val="tx1"/>
                </a:solidFill>
                <a:latin typeface="Calibri" pitchFamily="34" charset="0"/>
              </a:defRPr>
            </a:lvl2pPr>
            <a:lvl3pPr marL="1148039" indent="-229609">
              <a:defRPr>
                <a:solidFill>
                  <a:schemeClr val="tx1"/>
                </a:solidFill>
                <a:latin typeface="Calibri" pitchFamily="34" charset="0"/>
              </a:defRPr>
            </a:lvl3pPr>
            <a:lvl4pPr marL="1607254" indent="-229609">
              <a:defRPr>
                <a:solidFill>
                  <a:schemeClr val="tx1"/>
                </a:solidFill>
                <a:latin typeface="Calibri" pitchFamily="34" charset="0"/>
              </a:defRPr>
            </a:lvl4pPr>
            <a:lvl5pPr marL="2066471" indent="-229609">
              <a:defRPr>
                <a:solidFill>
                  <a:schemeClr val="tx1"/>
                </a:solidFill>
                <a:latin typeface="Calibri" pitchFamily="34" charset="0"/>
              </a:defRPr>
            </a:lvl5pPr>
            <a:lvl6pPr marL="2525687" indent="-229609" defTabSz="916838" eaLnBrk="0" fontAlgn="base" hangingPunct="0">
              <a:spcBef>
                <a:spcPct val="0"/>
              </a:spcBef>
              <a:spcAft>
                <a:spcPct val="0"/>
              </a:spcAft>
              <a:defRPr>
                <a:solidFill>
                  <a:schemeClr val="tx1"/>
                </a:solidFill>
                <a:latin typeface="Calibri" pitchFamily="34" charset="0"/>
              </a:defRPr>
            </a:lvl6pPr>
            <a:lvl7pPr marL="2984902" indent="-229609" defTabSz="916838" eaLnBrk="0" fontAlgn="base" hangingPunct="0">
              <a:spcBef>
                <a:spcPct val="0"/>
              </a:spcBef>
              <a:spcAft>
                <a:spcPct val="0"/>
              </a:spcAft>
              <a:defRPr>
                <a:solidFill>
                  <a:schemeClr val="tx1"/>
                </a:solidFill>
                <a:latin typeface="Calibri" pitchFamily="34" charset="0"/>
              </a:defRPr>
            </a:lvl7pPr>
            <a:lvl8pPr marL="3444117" indent="-229609" defTabSz="916838" eaLnBrk="0" fontAlgn="base" hangingPunct="0">
              <a:spcBef>
                <a:spcPct val="0"/>
              </a:spcBef>
              <a:spcAft>
                <a:spcPct val="0"/>
              </a:spcAft>
              <a:defRPr>
                <a:solidFill>
                  <a:schemeClr val="tx1"/>
                </a:solidFill>
                <a:latin typeface="Calibri" pitchFamily="34" charset="0"/>
              </a:defRPr>
            </a:lvl8pPr>
            <a:lvl9pPr marL="3903333" indent="-229609" defTabSz="916838" eaLnBrk="0" fontAlgn="base" hangingPunct="0">
              <a:spcBef>
                <a:spcPct val="0"/>
              </a:spcBef>
              <a:spcAft>
                <a:spcPct val="0"/>
              </a:spcAft>
              <a:defRPr>
                <a:solidFill>
                  <a:schemeClr val="tx1"/>
                </a:solidFill>
                <a:latin typeface="Calibri" pitchFamily="34" charset="0"/>
              </a:defRPr>
            </a:lvl9pPr>
          </a:lstStyle>
          <a:p>
            <a:fld id="{CF717206-D74C-4761-9D1F-B4A10F8C1B40}"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CA599071-2F7E-43D0-BCCB-97CA57BA4896}" type="slidenum">
              <a:rPr lang="ru-RU" altLang="ru-RU" smtClean="0"/>
              <a:pPr eaLnBrk="1" hangingPunct="1">
                <a:defRPr/>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6226" indent="-287008">
              <a:defRPr>
                <a:solidFill>
                  <a:schemeClr val="tx1"/>
                </a:solidFill>
                <a:latin typeface="Calibri" pitchFamily="34" charset="0"/>
              </a:defRPr>
            </a:lvl2pPr>
            <a:lvl3pPr marL="1148039" indent="-229609">
              <a:defRPr>
                <a:solidFill>
                  <a:schemeClr val="tx1"/>
                </a:solidFill>
                <a:latin typeface="Calibri" pitchFamily="34" charset="0"/>
              </a:defRPr>
            </a:lvl3pPr>
            <a:lvl4pPr marL="1607254" indent="-229609">
              <a:defRPr>
                <a:solidFill>
                  <a:schemeClr val="tx1"/>
                </a:solidFill>
                <a:latin typeface="Calibri" pitchFamily="34" charset="0"/>
              </a:defRPr>
            </a:lvl4pPr>
            <a:lvl5pPr marL="2066471" indent="-229609">
              <a:defRPr>
                <a:solidFill>
                  <a:schemeClr val="tx1"/>
                </a:solidFill>
                <a:latin typeface="Calibri" pitchFamily="34" charset="0"/>
              </a:defRPr>
            </a:lvl5pPr>
            <a:lvl6pPr marL="2525687" indent="-229609" defTabSz="916838" eaLnBrk="0" fontAlgn="base" hangingPunct="0">
              <a:spcBef>
                <a:spcPct val="0"/>
              </a:spcBef>
              <a:spcAft>
                <a:spcPct val="0"/>
              </a:spcAft>
              <a:defRPr>
                <a:solidFill>
                  <a:schemeClr val="tx1"/>
                </a:solidFill>
                <a:latin typeface="Calibri" pitchFamily="34" charset="0"/>
              </a:defRPr>
            </a:lvl6pPr>
            <a:lvl7pPr marL="2984902" indent="-229609" defTabSz="916838" eaLnBrk="0" fontAlgn="base" hangingPunct="0">
              <a:spcBef>
                <a:spcPct val="0"/>
              </a:spcBef>
              <a:spcAft>
                <a:spcPct val="0"/>
              </a:spcAft>
              <a:defRPr>
                <a:solidFill>
                  <a:schemeClr val="tx1"/>
                </a:solidFill>
                <a:latin typeface="Calibri" pitchFamily="34" charset="0"/>
              </a:defRPr>
            </a:lvl7pPr>
            <a:lvl8pPr marL="3444117" indent="-229609" defTabSz="916838" eaLnBrk="0" fontAlgn="base" hangingPunct="0">
              <a:spcBef>
                <a:spcPct val="0"/>
              </a:spcBef>
              <a:spcAft>
                <a:spcPct val="0"/>
              </a:spcAft>
              <a:defRPr>
                <a:solidFill>
                  <a:schemeClr val="tx1"/>
                </a:solidFill>
                <a:latin typeface="Calibri" pitchFamily="34" charset="0"/>
              </a:defRPr>
            </a:lvl8pPr>
            <a:lvl9pPr marL="3903333" indent="-229609" defTabSz="916838" eaLnBrk="0" fontAlgn="base" hangingPunct="0">
              <a:spcBef>
                <a:spcPct val="0"/>
              </a:spcBef>
              <a:spcAft>
                <a:spcPct val="0"/>
              </a:spcAft>
              <a:defRPr>
                <a:solidFill>
                  <a:schemeClr val="tx1"/>
                </a:solidFill>
                <a:latin typeface="Calibri" pitchFamily="34" charset="0"/>
              </a:defRPr>
            </a:lvl9pPr>
          </a:lstStyle>
          <a:p>
            <a:fld id="{CF717206-D74C-4761-9D1F-B4A10F8C1B40}"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3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6208" indent="-287002" eaLnBrk="0" hangingPunct="0">
              <a:defRPr>
                <a:solidFill>
                  <a:schemeClr val="tx1"/>
                </a:solidFill>
                <a:latin typeface="Calibri" pitchFamily="34" charset="0"/>
              </a:defRPr>
            </a:lvl2pPr>
            <a:lvl3pPr marL="1148011" indent="-229603" eaLnBrk="0" hangingPunct="0">
              <a:defRPr>
                <a:solidFill>
                  <a:schemeClr val="tx1"/>
                </a:solidFill>
                <a:latin typeface="Calibri" pitchFamily="34" charset="0"/>
              </a:defRPr>
            </a:lvl3pPr>
            <a:lvl4pPr marL="1607215" indent="-229603" eaLnBrk="0" hangingPunct="0">
              <a:defRPr>
                <a:solidFill>
                  <a:schemeClr val="tx1"/>
                </a:solidFill>
                <a:latin typeface="Calibri" pitchFamily="34" charset="0"/>
              </a:defRPr>
            </a:lvl4pPr>
            <a:lvl5pPr marL="2066422" indent="-229603" eaLnBrk="0" hangingPunct="0">
              <a:defRPr>
                <a:solidFill>
                  <a:schemeClr val="tx1"/>
                </a:solidFill>
                <a:latin typeface="Calibri" pitchFamily="34" charset="0"/>
              </a:defRPr>
            </a:lvl5pPr>
            <a:lvl6pPr marL="2525626" indent="-229603" defTabSz="916815" eaLnBrk="0" fontAlgn="base" hangingPunct="0">
              <a:spcBef>
                <a:spcPct val="0"/>
              </a:spcBef>
              <a:spcAft>
                <a:spcPct val="0"/>
              </a:spcAft>
              <a:defRPr>
                <a:solidFill>
                  <a:schemeClr val="tx1"/>
                </a:solidFill>
                <a:latin typeface="Calibri" pitchFamily="34" charset="0"/>
              </a:defRPr>
            </a:lvl6pPr>
            <a:lvl7pPr marL="2984830" indent="-229603" defTabSz="916815" eaLnBrk="0" fontAlgn="base" hangingPunct="0">
              <a:spcBef>
                <a:spcPct val="0"/>
              </a:spcBef>
              <a:spcAft>
                <a:spcPct val="0"/>
              </a:spcAft>
              <a:defRPr>
                <a:solidFill>
                  <a:schemeClr val="tx1"/>
                </a:solidFill>
                <a:latin typeface="Calibri" pitchFamily="34" charset="0"/>
              </a:defRPr>
            </a:lvl7pPr>
            <a:lvl8pPr marL="3444033" indent="-229603" defTabSz="916815" eaLnBrk="0" fontAlgn="base" hangingPunct="0">
              <a:spcBef>
                <a:spcPct val="0"/>
              </a:spcBef>
              <a:spcAft>
                <a:spcPct val="0"/>
              </a:spcAft>
              <a:defRPr>
                <a:solidFill>
                  <a:schemeClr val="tx1"/>
                </a:solidFill>
                <a:latin typeface="Calibri" pitchFamily="34" charset="0"/>
              </a:defRPr>
            </a:lvl8pPr>
            <a:lvl9pPr marL="3903239" indent="-229603" defTabSz="916815" eaLnBrk="0" fontAlgn="base" hangingPunct="0">
              <a:spcBef>
                <a:spcPct val="0"/>
              </a:spcBef>
              <a:spcAft>
                <a:spcPct val="0"/>
              </a:spcAft>
              <a:defRPr>
                <a:solidFill>
                  <a:schemeClr val="tx1"/>
                </a:solidFill>
                <a:latin typeface="Calibri" pitchFamily="34" charset="0"/>
              </a:defRPr>
            </a:lvl9pPr>
          </a:lstStyle>
          <a:p>
            <a:pPr eaLnBrk="1" hangingPunct="1">
              <a:defRPr/>
            </a:pPr>
            <a:fld id="{B3BB78EE-CDEC-4F35-B625-EDE41850858F}" type="slidenum">
              <a:rPr lang="ru-RU" altLang="ru-RU" smtClean="0"/>
              <a:pPr eaLnBrk="1" hangingPunct="1">
                <a:defRPr/>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xfrm>
            <a:off x="1127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4707" indent="-285445">
              <a:defRPr sz="1200">
                <a:solidFill>
                  <a:schemeClr val="tx1"/>
                </a:solidFill>
                <a:latin typeface="Calibri" pitchFamily="34" charset="0"/>
              </a:defRPr>
            </a:lvl2pPr>
            <a:lvl3pPr marL="1146559" indent="-228036">
              <a:defRPr sz="1200">
                <a:solidFill>
                  <a:schemeClr val="tx1"/>
                </a:solidFill>
                <a:latin typeface="Calibri" pitchFamily="34" charset="0"/>
              </a:defRPr>
            </a:lvl3pPr>
            <a:lvl4pPr marL="1605819" indent="-228036">
              <a:defRPr sz="1200">
                <a:solidFill>
                  <a:schemeClr val="tx1"/>
                </a:solidFill>
                <a:latin typeface="Calibri" pitchFamily="34" charset="0"/>
              </a:defRPr>
            </a:lvl4pPr>
            <a:lvl5pPr marL="2065081" indent="-228036">
              <a:defRPr sz="1200">
                <a:solidFill>
                  <a:schemeClr val="tx1"/>
                </a:solidFill>
                <a:latin typeface="Calibri" pitchFamily="34" charset="0"/>
              </a:defRPr>
            </a:lvl5pPr>
            <a:lvl6pPr marL="2524343" indent="-228036" defTabSz="916929" eaLnBrk="0" fontAlgn="base" hangingPunct="0">
              <a:spcBef>
                <a:spcPct val="30000"/>
              </a:spcBef>
              <a:spcAft>
                <a:spcPct val="0"/>
              </a:spcAft>
              <a:defRPr sz="1200">
                <a:solidFill>
                  <a:schemeClr val="tx1"/>
                </a:solidFill>
                <a:latin typeface="Calibri" pitchFamily="34" charset="0"/>
              </a:defRPr>
            </a:lvl6pPr>
            <a:lvl7pPr marL="2983605" indent="-228036" defTabSz="916929" eaLnBrk="0" fontAlgn="base" hangingPunct="0">
              <a:spcBef>
                <a:spcPct val="30000"/>
              </a:spcBef>
              <a:spcAft>
                <a:spcPct val="0"/>
              </a:spcAft>
              <a:defRPr sz="1200">
                <a:solidFill>
                  <a:schemeClr val="tx1"/>
                </a:solidFill>
                <a:latin typeface="Calibri" pitchFamily="34" charset="0"/>
              </a:defRPr>
            </a:lvl7pPr>
            <a:lvl8pPr marL="3442868" indent="-228036" defTabSz="916929" eaLnBrk="0" fontAlgn="base" hangingPunct="0">
              <a:spcBef>
                <a:spcPct val="30000"/>
              </a:spcBef>
              <a:spcAft>
                <a:spcPct val="0"/>
              </a:spcAft>
              <a:defRPr sz="1200">
                <a:solidFill>
                  <a:schemeClr val="tx1"/>
                </a:solidFill>
                <a:latin typeface="Calibri" pitchFamily="34" charset="0"/>
              </a:defRPr>
            </a:lvl8pPr>
            <a:lvl9pPr marL="3902128" indent="-228036" defTabSz="916929" eaLnBrk="0" fontAlgn="base" hangingPunct="0">
              <a:spcBef>
                <a:spcPct val="30000"/>
              </a:spcBef>
              <a:spcAft>
                <a:spcPct val="0"/>
              </a:spcAft>
              <a:defRPr sz="1200">
                <a:solidFill>
                  <a:schemeClr val="tx1"/>
                </a:solidFill>
                <a:latin typeface="Calibri" pitchFamily="34" charset="0"/>
              </a:defRPr>
            </a:lvl9pPr>
          </a:lstStyle>
          <a:p>
            <a:fld id="{FB8A760B-5464-4386-A49B-53736F2E6B02}" type="slidenum">
              <a:rPr lang="ru-RU" altLang="ru-RU"/>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4"/>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40" indent="0" algn="ctr">
              <a:buNone/>
              <a:defRPr>
                <a:solidFill>
                  <a:schemeClr val="tx1">
                    <a:tint val="75000"/>
                  </a:schemeClr>
                </a:solidFill>
              </a:defRPr>
            </a:lvl2pPr>
            <a:lvl3pPr marL="514280" indent="0" algn="ctr">
              <a:buNone/>
              <a:defRPr>
                <a:solidFill>
                  <a:schemeClr val="tx1">
                    <a:tint val="75000"/>
                  </a:schemeClr>
                </a:solidFill>
              </a:defRPr>
            </a:lvl3pPr>
            <a:lvl4pPr marL="771418" indent="0" algn="ctr">
              <a:buNone/>
              <a:defRPr>
                <a:solidFill>
                  <a:schemeClr val="tx1">
                    <a:tint val="75000"/>
                  </a:schemeClr>
                </a:solidFill>
              </a:defRPr>
            </a:lvl4pPr>
            <a:lvl5pPr marL="1028558" indent="0" algn="ctr">
              <a:buNone/>
              <a:defRPr>
                <a:solidFill>
                  <a:schemeClr val="tx1">
                    <a:tint val="75000"/>
                  </a:schemeClr>
                </a:solidFill>
              </a:defRPr>
            </a:lvl5pPr>
            <a:lvl6pPr marL="1285697" indent="0" algn="ctr">
              <a:buNone/>
              <a:defRPr>
                <a:solidFill>
                  <a:schemeClr val="tx1">
                    <a:tint val="75000"/>
                  </a:schemeClr>
                </a:solidFill>
              </a:defRPr>
            </a:lvl6pPr>
            <a:lvl7pPr marL="1542836" indent="0" algn="ctr">
              <a:buNone/>
              <a:defRPr>
                <a:solidFill>
                  <a:schemeClr val="tx1">
                    <a:tint val="75000"/>
                  </a:schemeClr>
                </a:solidFill>
              </a:defRPr>
            </a:lvl7pPr>
            <a:lvl8pPr marL="1799975" indent="0" algn="ctr">
              <a:buNone/>
              <a:defRPr>
                <a:solidFill>
                  <a:schemeClr val="tx1">
                    <a:tint val="75000"/>
                  </a:schemeClr>
                </a:solidFill>
              </a:defRPr>
            </a:lvl8pPr>
            <a:lvl9pPr marL="205711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F56456-13D6-4E4F-9F01-774537A47928}" type="datetimeFigureOut">
              <a:rPr lang="ru-RU"/>
              <a:pPr>
                <a:defRPr/>
              </a:pPr>
              <a:t>17.01.2023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EFB080-AF2C-47B0-8877-049A54535CB0}" type="slidenum">
              <a:rPr lang="ru-RU" altLang="ru-RU"/>
              <a:pPr>
                <a:defRPr/>
              </a:pPr>
              <a:t>‹#›</a:t>
            </a:fld>
            <a:endParaRPr lang="ru-RU" altLang="ru-RU"/>
          </a:p>
        </p:txBody>
      </p:sp>
    </p:spTree>
    <p:extLst>
      <p:ext uri="{BB962C8B-B14F-4D97-AF65-F5344CB8AC3E}">
        <p14:creationId xmlns:p14="http://schemas.microsoft.com/office/powerpoint/2010/main" val="213760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B7BB8A-43F5-4776-9175-B4DEF9418E9B}" type="datetimeFigureOut">
              <a:rPr lang="ru-RU"/>
              <a:pPr>
                <a:defRPr/>
              </a:pPr>
              <a:t>17.01.2023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47ECAE-BB7D-4A20-9C15-484380FF314C}" type="slidenum">
              <a:rPr lang="ru-RU" altLang="ru-RU"/>
              <a:pPr>
                <a:defRPr/>
              </a:pPr>
              <a:t>‹#›</a:t>
            </a:fld>
            <a:endParaRPr lang="ru-RU" altLang="ru-RU"/>
          </a:p>
        </p:txBody>
      </p:sp>
    </p:spTree>
    <p:extLst>
      <p:ext uri="{BB962C8B-B14F-4D97-AF65-F5344CB8AC3E}">
        <p14:creationId xmlns:p14="http://schemas.microsoft.com/office/powerpoint/2010/main" val="212585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72B9D7-3A6D-48B1-A20E-62DAE447ACCC}" type="datetimeFigureOut">
              <a:rPr lang="ru-RU"/>
              <a:pPr>
                <a:defRPr/>
              </a:pPr>
              <a:t>17.01.2023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4ECD24-6ACD-4027-A7B8-C026C06F47A0}" type="slidenum">
              <a:rPr lang="ru-RU" altLang="ru-RU"/>
              <a:pPr>
                <a:defRPr/>
              </a:pPr>
              <a:t>‹#›</a:t>
            </a:fld>
            <a:endParaRPr lang="ru-RU" altLang="ru-RU"/>
          </a:p>
        </p:txBody>
      </p:sp>
    </p:spTree>
    <p:extLst>
      <p:ext uri="{BB962C8B-B14F-4D97-AF65-F5344CB8AC3E}">
        <p14:creationId xmlns:p14="http://schemas.microsoft.com/office/powerpoint/2010/main" val="189526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4"/>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219134" indent="0" algn="ctr">
              <a:buNone/>
              <a:defRPr/>
            </a:lvl2pPr>
            <a:lvl3pPr marL="438268" indent="0" algn="ctr">
              <a:buNone/>
              <a:defRPr/>
            </a:lvl3pPr>
            <a:lvl4pPr marL="657403" indent="0" algn="ctr">
              <a:buNone/>
              <a:defRPr/>
            </a:lvl4pPr>
            <a:lvl5pPr marL="876537" indent="0" algn="ctr">
              <a:buNone/>
              <a:defRPr/>
            </a:lvl5pPr>
            <a:lvl6pPr marL="1095671" indent="0" algn="ctr">
              <a:buNone/>
              <a:defRPr/>
            </a:lvl6pPr>
            <a:lvl7pPr marL="1314806" indent="0" algn="ctr">
              <a:buNone/>
              <a:defRPr/>
            </a:lvl7pPr>
            <a:lvl8pPr marL="1533939" indent="0" algn="ctr">
              <a:buNone/>
              <a:defRPr/>
            </a:lvl8pPr>
            <a:lvl9pPr marL="1753073" indent="0" algn="ctr">
              <a:buNone/>
              <a:defRPr/>
            </a:lvl9pPr>
          </a:lstStyle>
          <a:p>
            <a:r>
              <a:rPr lang="ru-RU" smtClean="0"/>
              <a:t>Образец подзаголовка</a:t>
            </a:r>
            <a:endParaRPr lang="ru-RU"/>
          </a:p>
        </p:txBody>
      </p:sp>
      <p:sp>
        <p:nvSpPr>
          <p:cNvPr id="4" name="Дата 1"/>
          <p:cNvSpPr>
            <a:spLocks noGrp="1"/>
          </p:cNvSpPr>
          <p:nvPr>
            <p:ph type="dt" sz="half" idx="10"/>
          </p:nvPr>
        </p:nvSpPr>
        <p:spPr>
          <a:ln/>
        </p:spPr>
        <p:txBody>
          <a:bodyPr/>
          <a:lstStyle>
            <a:lvl1pPr>
              <a:defRPr/>
            </a:lvl1pPr>
          </a:lstStyle>
          <a:p>
            <a:pPr>
              <a:defRPr/>
            </a:pPr>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3"/>
          <p:cNvSpPr>
            <a:spLocks noGrp="1"/>
          </p:cNvSpPr>
          <p:nvPr>
            <p:ph type="sldNum" sz="quarter" idx="12"/>
          </p:nvPr>
        </p:nvSpPr>
        <p:spPr>
          <a:ln/>
        </p:spPr>
        <p:txBody>
          <a:bodyPr/>
          <a:lstStyle>
            <a:lvl1pPr>
              <a:defRPr/>
            </a:lvl1pPr>
          </a:lstStyle>
          <a:p>
            <a:pPr>
              <a:defRPr/>
            </a:pPr>
            <a:fld id="{DD1A3474-AC3A-4E6B-B9E4-4FC680B77DE9}" type="slidenum">
              <a:rPr lang="ru-RU" altLang="ru-RU"/>
              <a:pPr>
                <a:defRPr/>
              </a:pPr>
              <a:t>‹#›</a:t>
            </a:fld>
            <a:endParaRPr lang="ru-RU" altLang="ru-RU"/>
          </a:p>
        </p:txBody>
      </p:sp>
    </p:spTree>
    <p:extLst>
      <p:ext uri="{BB962C8B-B14F-4D97-AF65-F5344CB8AC3E}">
        <p14:creationId xmlns:p14="http://schemas.microsoft.com/office/powerpoint/2010/main" val="424866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a:ln/>
        </p:spPr>
        <p:txBody>
          <a:bodyPr/>
          <a:lstStyle>
            <a:lvl1pPr>
              <a:defRPr/>
            </a:lvl1pPr>
          </a:lstStyle>
          <a:p>
            <a:pPr>
              <a:defRPr/>
            </a:pPr>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3"/>
          <p:cNvSpPr>
            <a:spLocks noGrp="1"/>
          </p:cNvSpPr>
          <p:nvPr>
            <p:ph type="sldNum" sz="quarter" idx="12"/>
          </p:nvPr>
        </p:nvSpPr>
        <p:spPr>
          <a:ln/>
        </p:spPr>
        <p:txBody>
          <a:bodyPr/>
          <a:lstStyle>
            <a:lvl1pPr>
              <a:defRPr/>
            </a:lvl1pPr>
          </a:lstStyle>
          <a:p>
            <a:pPr>
              <a:defRPr/>
            </a:pPr>
            <a:fld id="{83ED6131-5180-4E92-A2E6-46227809CEE4}" type="slidenum">
              <a:rPr lang="ru-RU" altLang="ru-RU"/>
              <a:pPr>
                <a:defRPr/>
              </a:pPr>
              <a:t>‹#›</a:t>
            </a:fld>
            <a:endParaRPr lang="ru-RU" altLang="ru-RU"/>
          </a:p>
        </p:txBody>
      </p:sp>
    </p:spTree>
    <p:extLst>
      <p:ext uri="{BB962C8B-B14F-4D97-AF65-F5344CB8AC3E}">
        <p14:creationId xmlns:p14="http://schemas.microsoft.com/office/powerpoint/2010/main" val="250294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3305176"/>
            <a:ext cx="7772400" cy="1021556"/>
          </a:xfrm>
        </p:spPr>
        <p:txBody>
          <a:bodyPr anchor="t"/>
          <a:lstStyle>
            <a:lvl1pPr algn="l">
              <a:defRPr sz="1913" b="1" cap="all"/>
            </a:lvl1pPr>
          </a:lstStyle>
          <a:p>
            <a:r>
              <a:rPr lang="ru-RU" smtClean="0"/>
              <a:t>Образец заголовка</a:t>
            </a:r>
            <a:endParaRPr lang="ru-RU"/>
          </a:p>
        </p:txBody>
      </p:sp>
      <p:sp>
        <p:nvSpPr>
          <p:cNvPr id="3" name="Текст 2"/>
          <p:cNvSpPr>
            <a:spLocks noGrp="1"/>
          </p:cNvSpPr>
          <p:nvPr>
            <p:ph type="body" idx="1"/>
          </p:nvPr>
        </p:nvSpPr>
        <p:spPr>
          <a:xfrm>
            <a:off x="722435" y="2180035"/>
            <a:ext cx="7772400" cy="1125140"/>
          </a:xfrm>
        </p:spPr>
        <p:txBody>
          <a:bodyPr anchor="b"/>
          <a:lstStyle>
            <a:lvl1pPr marL="0" indent="0">
              <a:buNone/>
              <a:defRPr sz="956"/>
            </a:lvl1pPr>
            <a:lvl2pPr marL="219134" indent="0">
              <a:buNone/>
              <a:defRPr sz="844"/>
            </a:lvl2pPr>
            <a:lvl3pPr marL="438268" indent="0">
              <a:buNone/>
              <a:defRPr sz="788"/>
            </a:lvl3pPr>
            <a:lvl4pPr marL="657403" indent="0">
              <a:buNone/>
              <a:defRPr sz="675"/>
            </a:lvl4pPr>
            <a:lvl5pPr marL="876537" indent="0">
              <a:buNone/>
              <a:defRPr sz="675"/>
            </a:lvl5pPr>
            <a:lvl6pPr marL="1095671" indent="0">
              <a:buNone/>
              <a:defRPr sz="675"/>
            </a:lvl6pPr>
            <a:lvl7pPr marL="1314806" indent="0">
              <a:buNone/>
              <a:defRPr sz="675"/>
            </a:lvl7pPr>
            <a:lvl8pPr marL="1533939" indent="0">
              <a:buNone/>
              <a:defRPr sz="675"/>
            </a:lvl8pPr>
            <a:lvl9pPr marL="1753073" indent="0">
              <a:buNone/>
              <a:defRPr sz="675"/>
            </a:lvl9pPr>
          </a:lstStyle>
          <a:p>
            <a:pPr lvl="0"/>
            <a:r>
              <a:rPr lang="ru-RU" smtClean="0"/>
              <a:t>Образец текста</a:t>
            </a:r>
          </a:p>
        </p:txBody>
      </p:sp>
      <p:sp>
        <p:nvSpPr>
          <p:cNvPr id="4" name="Дата 1"/>
          <p:cNvSpPr>
            <a:spLocks noGrp="1"/>
          </p:cNvSpPr>
          <p:nvPr>
            <p:ph type="dt" sz="half" idx="10"/>
          </p:nvPr>
        </p:nvSpPr>
        <p:spPr>
          <a:ln/>
        </p:spPr>
        <p:txBody>
          <a:bodyPr/>
          <a:lstStyle>
            <a:lvl1pPr>
              <a:defRPr/>
            </a:lvl1pPr>
          </a:lstStyle>
          <a:p>
            <a:pPr>
              <a:defRPr/>
            </a:pPr>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3"/>
          <p:cNvSpPr>
            <a:spLocks noGrp="1"/>
          </p:cNvSpPr>
          <p:nvPr>
            <p:ph type="sldNum" sz="quarter" idx="12"/>
          </p:nvPr>
        </p:nvSpPr>
        <p:spPr>
          <a:ln/>
        </p:spPr>
        <p:txBody>
          <a:bodyPr/>
          <a:lstStyle>
            <a:lvl1pPr>
              <a:defRPr/>
            </a:lvl1pPr>
          </a:lstStyle>
          <a:p>
            <a:pPr>
              <a:defRPr/>
            </a:pPr>
            <a:fld id="{A7F673D2-19C1-47D7-A064-0768B7881488}" type="slidenum">
              <a:rPr lang="ru-RU" altLang="ru-RU"/>
              <a:pPr>
                <a:defRPr/>
              </a:pPr>
              <a:t>‹#›</a:t>
            </a:fld>
            <a:endParaRPr lang="ru-RU" altLang="ru-RU"/>
          </a:p>
        </p:txBody>
      </p:sp>
    </p:spTree>
    <p:extLst>
      <p:ext uri="{BB962C8B-B14F-4D97-AF65-F5344CB8AC3E}">
        <p14:creationId xmlns:p14="http://schemas.microsoft.com/office/powerpoint/2010/main" val="80007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9" y="1485900"/>
            <a:ext cx="3815863" cy="3086100"/>
          </a:xfrm>
        </p:spPr>
        <p:txBody>
          <a:bodyPr/>
          <a:lstStyle>
            <a:lvl1pPr>
              <a:defRPr sz="1350"/>
            </a:lvl1pPr>
            <a:lvl2pPr>
              <a:defRPr sz="1125"/>
            </a:lvl2pPr>
            <a:lvl3pPr>
              <a:defRPr sz="956"/>
            </a:lvl3pPr>
            <a:lvl4pPr>
              <a:defRPr sz="844"/>
            </a:lvl4pPr>
            <a:lvl5pPr>
              <a:defRPr sz="844"/>
            </a:lvl5pPr>
            <a:lvl6pPr>
              <a:defRPr sz="844"/>
            </a:lvl6pPr>
            <a:lvl7pPr>
              <a:defRPr sz="844"/>
            </a:lvl7pPr>
            <a:lvl8pPr>
              <a:defRPr sz="844"/>
            </a:lvl8pPr>
            <a:lvl9pPr>
              <a:defRPr sz="84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2349" y="1485900"/>
            <a:ext cx="3815863" cy="3086100"/>
          </a:xfrm>
        </p:spPr>
        <p:txBody>
          <a:bodyPr/>
          <a:lstStyle>
            <a:lvl1pPr>
              <a:defRPr sz="1350"/>
            </a:lvl1pPr>
            <a:lvl2pPr>
              <a:defRPr sz="1125"/>
            </a:lvl2pPr>
            <a:lvl3pPr>
              <a:defRPr sz="956"/>
            </a:lvl3pPr>
            <a:lvl4pPr>
              <a:defRPr sz="844"/>
            </a:lvl4pPr>
            <a:lvl5pPr>
              <a:defRPr sz="844"/>
            </a:lvl5pPr>
            <a:lvl6pPr>
              <a:defRPr sz="844"/>
            </a:lvl6pPr>
            <a:lvl7pPr>
              <a:defRPr sz="844"/>
            </a:lvl7pPr>
            <a:lvl8pPr>
              <a:defRPr sz="844"/>
            </a:lvl8pPr>
            <a:lvl9pPr>
              <a:defRPr sz="84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
          <p:cNvSpPr>
            <a:spLocks noGrp="1"/>
          </p:cNvSpPr>
          <p:nvPr>
            <p:ph type="dt" sz="half" idx="10"/>
          </p:nvPr>
        </p:nvSpPr>
        <p:spPr>
          <a:ln/>
        </p:spPr>
        <p:txBody>
          <a:bodyPr/>
          <a:lstStyle>
            <a:lvl1pPr>
              <a:defRPr/>
            </a:lvl1pPr>
          </a:lstStyle>
          <a:p>
            <a:pPr>
              <a:defRPr/>
            </a:pPr>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3"/>
          <p:cNvSpPr>
            <a:spLocks noGrp="1"/>
          </p:cNvSpPr>
          <p:nvPr>
            <p:ph type="sldNum" sz="quarter" idx="12"/>
          </p:nvPr>
        </p:nvSpPr>
        <p:spPr>
          <a:ln/>
        </p:spPr>
        <p:txBody>
          <a:bodyPr/>
          <a:lstStyle>
            <a:lvl1pPr>
              <a:defRPr/>
            </a:lvl1pPr>
          </a:lstStyle>
          <a:p>
            <a:pPr>
              <a:defRPr/>
            </a:pPr>
            <a:fld id="{6CACC480-32BD-48F1-8933-5A75F4BAFFB3}" type="slidenum">
              <a:rPr lang="ru-RU" altLang="ru-RU"/>
              <a:pPr>
                <a:defRPr/>
              </a:pPr>
              <a:t>‹#›</a:t>
            </a:fld>
            <a:endParaRPr lang="ru-RU" altLang="ru-RU"/>
          </a:p>
        </p:txBody>
      </p:sp>
    </p:spTree>
    <p:extLst>
      <p:ext uri="{BB962C8B-B14F-4D97-AF65-F5344CB8AC3E}">
        <p14:creationId xmlns:p14="http://schemas.microsoft.com/office/powerpoint/2010/main" val="301516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151335"/>
            <a:ext cx="4040067" cy="479822"/>
          </a:xfrm>
        </p:spPr>
        <p:txBody>
          <a:bodyPr anchor="b"/>
          <a:lstStyle>
            <a:lvl1pPr marL="0" indent="0">
              <a:buNone/>
              <a:defRPr sz="1125" b="1"/>
            </a:lvl1pPr>
            <a:lvl2pPr marL="219134" indent="0">
              <a:buNone/>
              <a:defRPr sz="956" b="1"/>
            </a:lvl2pPr>
            <a:lvl3pPr marL="438268" indent="0">
              <a:buNone/>
              <a:defRPr sz="844" b="1"/>
            </a:lvl3pPr>
            <a:lvl4pPr marL="657403" indent="0">
              <a:buNone/>
              <a:defRPr sz="788" b="1"/>
            </a:lvl4pPr>
            <a:lvl5pPr marL="876537" indent="0">
              <a:buNone/>
              <a:defRPr sz="788" b="1"/>
            </a:lvl5pPr>
            <a:lvl6pPr marL="1095671" indent="0">
              <a:buNone/>
              <a:defRPr sz="788" b="1"/>
            </a:lvl6pPr>
            <a:lvl7pPr marL="1314806" indent="0">
              <a:buNone/>
              <a:defRPr sz="788" b="1"/>
            </a:lvl7pPr>
            <a:lvl8pPr marL="1533939" indent="0">
              <a:buNone/>
              <a:defRPr sz="788" b="1"/>
            </a:lvl8pPr>
            <a:lvl9pPr marL="1753073" indent="0">
              <a:buNone/>
              <a:defRPr sz="788" b="1"/>
            </a:lvl9pPr>
          </a:lstStyle>
          <a:p>
            <a:pPr lvl="0"/>
            <a:r>
              <a:rPr lang="ru-RU" smtClean="0"/>
              <a:t>Образец текста</a:t>
            </a:r>
          </a:p>
        </p:txBody>
      </p:sp>
      <p:sp>
        <p:nvSpPr>
          <p:cNvPr id="4" name="Объект 3"/>
          <p:cNvSpPr>
            <a:spLocks noGrp="1"/>
          </p:cNvSpPr>
          <p:nvPr>
            <p:ph sz="half" idx="2"/>
          </p:nvPr>
        </p:nvSpPr>
        <p:spPr>
          <a:xfrm>
            <a:off x="457201" y="1631156"/>
            <a:ext cx="4040067" cy="2963466"/>
          </a:xfrm>
        </p:spPr>
        <p:txBody>
          <a:bodyPr/>
          <a:lstStyle>
            <a:lvl1pPr>
              <a:defRPr sz="1125"/>
            </a:lvl1pPr>
            <a:lvl2pPr>
              <a:defRPr sz="956"/>
            </a:lvl2pPr>
            <a:lvl3pPr>
              <a:defRPr sz="844"/>
            </a:lvl3pPr>
            <a:lvl4pPr>
              <a:defRPr sz="788"/>
            </a:lvl4pPr>
            <a:lvl5pPr>
              <a:defRPr sz="788"/>
            </a:lvl5pPr>
            <a:lvl6pPr>
              <a:defRPr sz="788"/>
            </a:lvl6pPr>
            <a:lvl7pPr>
              <a:defRPr sz="788"/>
            </a:lvl7pPr>
            <a:lvl8pPr>
              <a:defRPr sz="788"/>
            </a:lvl8pPr>
            <a:lvl9pPr>
              <a:defRPr sz="78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3" y="1151335"/>
            <a:ext cx="4041531" cy="479822"/>
          </a:xfrm>
        </p:spPr>
        <p:txBody>
          <a:bodyPr anchor="b"/>
          <a:lstStyle>
            <a:lvl1pPr marL="0" indent="0">
              <a:buNone/>
              <a:defRPr sz="1125" b="1"/>
            </a:lvl1pPr>
            <a:lvl2pPr marL="219134" indent="0">
              <a:buNone/>
              <a:defRPr sz="956" b="1"/>
            </a:lvl2pPr>
            <a:lvl3pPr marL="438268" indent="0">
              <a:buNone/>
              <a:defRPr sz="844" b="1"/>
            </a:lvl3pPr>
            <a:lvl4pPr marL="657403" indent="0">
              <a:buNone/>
              <a:defRPr sz="788" b="1"/>
            </a:lvl4pPr>
            <a:lvl5pPr marL="876537" indent="0">
              <a:buNone/>
              <a:defRPr sz="788" b="1"/>
            </a:lvl5pPr>
            <a:lvl6pPr marL="1095671" indent="0">
              <a:buNone/>
              <a:defRPr sz="788" b="1"/>
            </a:lvl6pPr>
            <a:lvl7pPr marL="1314806" indent="0">
              <a:buNone/>
              <a:defRPr sz="788" b="1"/>
            </a:lvl7pPr>
            <a:lvl8pPr marL="1533939" indent="0">
              <a:buNone/>
              <a:defRPr sz="788" b="1"/>
            </a:lvl8pPr>
            <a:lvl9pPr marL="1753073" indent="0">
              <a:buNone/>
              <a:defRPr sz="788" b="1"/>
            </a:lvl9pPr>
          </a:lstStyle>
          <a:p>
            <a:pPr lvl="0"/>
            <a:r>
              <a:rPr lang="ru-RU" smtClean="0"/>
              <a:t>Образец текста</a:t>
            </a:r>
          </a:p>
        </p:txBody>
      </p:sp>
      <p:sp>
        <p:nvSpPr>
          <p:cNvPr id="6" name="Объект 5"/>
          <p:cNvSpPr>
            <a:spLocks noGrp="1"/>
          </p:cNvSpPr>
          <p:nvPr>
            <p:ph sz="quarter" idx="4"/>
          </p:nvPr>
        </p:nvSpPr>
        <p:spPr>
          <a:xfrm>
            <a:off x="4645273" y="1631156"/>
            <a:ext cx="4041531" cy="2963466"/>
          </a:xfrm>
        </p:spPr>
        <p:txBody>
          <a:bodyPr/>
          <a:lstStyle>
            <a:lvl1pPr>
              <a:defRPr sz="1125"/>
            </a:lvl1pPr>
            <a:lvl2pPr>
              <a:defRPr sz="956"/>
            </a:lvl2pPr>
            <a:lvl3pPr>
              <a:defRPr sz="844"/>
            </a:lvl3pPr>
            <a:lvl4pPr>
              <a:defRPr sz="788"/>
            </a:lvl4pPr>
            <a:lvl5pPr>
              <a:defRPr sz="788"/>
            </a:lvl5pPr>
            <a:lvl6pPr>
              <a:defRPr sz="788"/>
            </a:lvl6pPr>
            <a:lvl7pPr>
              <a:defRPr sz="788"/>
            </a:lvl7pPr>
            <a:lvl8pPr>
              <a:defRPr sz="788"/>
            </a:lvl8pPr>
            <a:lvl9pPr>
              <a:defRPr sz="78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
          <p:cNvSpPr>
            <a:spLocks noGrp="1"/>
          </p:cNvSpPr>
          <p:nvPr>
            <p:ph type="dt" sz="half" idx="10"/>
          </p:nvPr>
        </p:nvSpPr>
        <p:spPr>
          <a:ln/>
        </p:spPr>
        <p:txBody>
          <a:bodyPr/>
          <a:lstStyle>
            <a:lvl1pPr>
              <a:defRPr/>
            </a:lvl1pPr>
          </a:lstStyle>
          <a:p>
            <a:pPr>
              <a:defRPr/>
            </a:pPr>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3"/>
          <p:cNvSpPr>
            <a:spLocks noGrp="1"/>
          </p:cNvSpPr>
          <p:nvPr>
            <p:ph type="sldNum" sz="quarter" idx="12"/>
          </p:nvPr>
        </p:nvSpPr>
        <p:spPr>
          <a:ln/>
        </p:spPr>
        <p:txBody>
          <a:bodyPr/>
          <a:lstStyle>
            <a:lvl1pPr>
              <a:defRPr/>
            </a:lvl1pPr>
          </a:lstStyle>
          <a:p>
            <a:pPr>
              <a:defRPr/>
            </a:pPr>
            <a:fld id="{13733F6B-6C13-467A-B836-EFDD2E3B7DD5}" type="slidenum">
              <a:rPr lang="ru-RU" altLang="ru-RU"/>
              <a:pPr>
                <a:defRPr/>
              </a:pPr>
              <a:t>‹#›</a:t>
            </a:fld>
            <a:endParaRPr lang="ru-RU" altLang="ru-RU"/>
          </a:p>
        </p:txBody>
      </p:sp>
    </p:spTree>
    <p:extLst>
      <p:ext uri="{BB962C8B-B14F-4D97-AF65-F5344CB8AC3E}">
        <p14:creationId xmlns:p14="http://schemas.microsoft.com/office/powerpoint/2010/main" val="213100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
          <p:cNvSpPr>
            <a:spLocks noGrp="1"/>
          </p:cNvSpPr>
          <p:nvPr>
            <p:ph type="dt" sz="half" idx="10"/>
          </p:nvPr>
        </p:nvSpPr>
        <p:spPr>
          <a:ln/>
        </p:spPr>
        <p:txBody>
          <a:bodyPr/>
          <a:lstStyle>
            <a:lvl1pPr>
              <a:defRPr/>
            </a:lvl1pPr>
          </a:lstStyle>
          <a:p>
            <a:pPr>
              <a:defRPr/>
            </a:pPr>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3"/>
          <p:cNvSpPr>
            <a:spLocks noGrp="1"/>
          </p:cNvSpPr>
          <p:nvPr>
            <p:ph type="sldNum" sz="quarter" idx="12"/>
          </p:nvPr>
        </p:nvSpPr>
        <p:spPr>
          <a:ln/>
        </p:spPr>
        <p:txBody>
          <a:bodyPr/>
          <a:lstStyle>
            <a:lvl1pPr>
              <a:defRPr/>
            </a:lvl1pPr>
          </a:lstStyle>
          <a:p>
            <a:pPr>
              <a:defRPr/>
            </a:pPr>
            <a:fld id="{1A7A90CF-DA95-4E42-8742-4975F6478838}" type="slidenum">
              <a:rPr lang="ru-RU" altLang="ru-RU"/>
              <a:pPr>
                <a:defRPr/>
              </a:pPr>
              <a:t>‹#›</a:t>
            </a:fld>
            <a:endParaRPr lang="ru-RU" altLang="ru-RU"/>
          </a:p>
        </p:txBody>
      </p:sp>
    </p:spTree>
    <p:extLst>
      <p:ext uri="{BB962C8B-B14F-4D97-AF65-F5344CB8AC3E}">
        <p14:creationId xmlns:p14="http://schemas.microsoft.com/office/powerpoint/2010/main" val="3604812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ln/>
        </p:spPr>
        <p:txBody>
          <a:bodyPr/>
          <a:lstStyle>
            <a:lvl1pPr>
              <a:defRPr/>
            </a:lvl1pPr>
          </a:lstStyle>
          <a:p>
            <a:pPr>
              <a:defRPr/>
            </a:pPr>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3"/>
          <p:cNvSpPr>
            <a:spLocks noGrp="1"/>
          </p:cNvSpPr>
          <p:nvPr>
            <p:ph type="sldNum" sz="quarter" idx="12"/>
          </p:nvPr>
        </p:nvSpPr>
        <p:spPr>
          <a:ln/>
        </p:spPr>
        <p:txBody>
          <a:bodyPr/>
          <a:lstStyle>
            <a:lvl1pPr>
              <a:defRPr/>
            </a:lvl1pPr>
          </a:lstStyle>
          <a:p>
            <a:pPr>
              <a:defRPr/>
            </a:pPr>
            <a:fld id="{4A3BADFD-A074-4DEE-80B7-3E38A11C6107}" type="slidenum">
              <a:rPr lang="ru-RU" altLang="ru-RU"/>
              <a:pPr>
                <a:defRPr/>
              </a:pPr>
              <a:t>‹#›</a:t>
            </a:fld>
            <a:endParaRPr lang="ru-RU" altLang="ru-RU"/>
          </a:p>
        </p:txBody>
      </p:sp>
    </p:spTree>
    <p:extLst>
      <p:ext uri="{BB962C8B-B14F-4D97-AF65-F5344CB8AC3E}">
        <p14:creationId xmlns:p14="http://schemas.microsoft.com/office/powerpoint/2010/main" val="129205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435" cy="871538"/>
          </a:xfrm>
        </p:spPr>
        <p:txBody>
          <a:bodyPr anchor="b"/>
          <a:lstStyle>
            <a:lvl1pPr algn="l">
              <a:defRPr sz="956" b="1"/>
            </a:lvl1pPr>
          </a:lstStyle>
          <a:p>
            <a:r>
              <a:rPr lang="ru-RU" smtClean="0"/>
              <a:t>Образец заголовка</a:t>
            </a:r>
            <a:endParaRPr lang="ru-RU"/>
          </a:p>
        </p:txBody>
      </p:sp>
      <p:sp>
        <p:nvSpPr>
          <p:cNvPr id="3" name="Объект 2"/>
          <p:cNvSpPr>
            <a:spLocks noGrp="1"/>
          </p:cNvSpPr>
          <p:nvPr>
            <p:ph idx="1"/>
          </p:nvPr>
        </p:nvSpPr>
        <p:spPr>
          <a:xfrm>
            <a:off x="3575547" y="204800"/>
            <a:ext cx="5111263" cy="4389835"/>
          </a:xfrm>
        </p:spPr>
        <p:txBody>
          <a:bodyPr/>
          <a:lstStyle>
            <a:lvl1pPr>
              <a:defRPr sz="1519"/>
            </a:lvl1pPr>
            <a:lvl2pPr>
              <a:defRPr sz="1350"/>
            </a:lvl2pPr>
            <a:lvl3pPr>
              <a:defRPr sz="1125"/>
            </a:lvl3pPr>
            <a:lvl4pPr>
              <a:defRPr sz="956"/>
            </a:lvl4pPr>
            <a:lvl5pPr>
              <a:defRPr sz="956"/>
            </a:lvl5pPr>
            <a:lvl6pPr>
              <a:defRPr sz="956"/>
            </a:lvl6pPr>
            <a:lvl7pPr>
              <a:defRPr sz="956"/>
            </a:lvl7pPr>
            <a:lvl8pPr>
              <a:defRPr sz="956"/>
            </a:lvl8pPr>
            <a:lvl9pPr>
              <a:defRPr sz="95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8"/>
            <a:ext cx="3008435" cy="3518297"/>
          </a:xfrm>
        </p:spPr>
        <p:txBody>
          <a:bodyPr/>
          <a:lstStyle>
            <a:lvl1pPr marL="0" indent="0">
              <a:buNone/>
              <a:defRPr sz="675"/>
            </a:lvl1pPr>
            <a:lvl2pPr marL="219134" indent="0">
              <a:buNone/>
              <a:defRPr sz="563"/>
            </a:lvl2pPr>
            <a:lvl3pPr marL="438268" indent="0">
              <a:buNone/>
              <a:defRPr sz="506"/>
            </a:lvl3pPr>
            <a:lvl4pPr marL="657403" indent="0">
              <a:buNone/>
              <a:defRPr sz="450"/>
            </a:lvl4pPr>
            <a:lvl5pPr marL="876537" indent="0">
              <a:buNone/>
              <a:defRPr sz="450"/>
            </a:lvl5pPr>
            <a:lvl6pPr marL="1095671" indent="0">
              <a:buNone/>
              <a:defRPr sz="450"/>
            </a:lvl6pPr>
            <a:lvl7pPr marL="1314806" indent="0">
              <a:buNone/>
              <a:defRPr sz="450"/>
            </a:lvl7pPr>
            <a:lvl8pPr marL="1533939" indent="0">
              <a:buNone/>
              <a:defRPr sz="450"/>
            </a:lvl8pPr>
            <a:lvl9pPr marL="1753073" indent="0">
              <a:buNone/>
              <a:defRPr sz="450"/>
            </a:lvl9pPr>
          </a:lstStyle>
          <a:p>
            <a:pPr lvl="0"/>
            <a:r>
              <a:rPr lang="ru-RU" smtClean="0"/>
              <a:t>Образец текста</a:t>
            </a:r>
          </a:p>
        </p:txBody>
      </p:sp>
      <p:sp>
        <p:nvSpPr>
          <p:cNvPr id="5" name="Дата 1"/>
          <p:cNvSpPr>
            <a:spLocks noGrp="1"/>
          </p:cNvSpPr>
          <p:nvPr>
            <p:ph type="dt" sz="half" idx="10"/>
          </p:nvPr>
        </p:nvSpPr>
        <p:spPr>
          <a:ln/>
        </p:spPr>
        <p:txBody>
          <a:bodyPr/>
          <a:lstStyle>
            <a:lvl1pPr>
              <a:defRPr/>
            </a:lvl1pPr>
          </a:lstStyle>
          <a:p>
            <a:pPr>
              <a:defRPr/>
            </a:pPr>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3"/>
          <p:cNvSpPr>
            <a:spLocks noGrp="1"/>
          </p:cNvSpPr>
          <p:nvPr>
            <p:ph type="sldNum" sz="quarter" idx="12"/>
          </p:nvPr>
        </p:nvSpPr>
        <p:spPr>
          <a:ln/>
        </p:spPr>
        <p:txBody>
          <a:bodyPr/>
          <a:lstStyle>
            <a:lvl1pPr>
              <a:defRPr/>
            </a:lvl1pPr>
          </a:lstStyle>
          <a:p>
            <a:pPr>
              <a:defRPr/>
            </a:pPr>
            <a:fld id="{95B4E949-7275-4D70-90EB-6A11DE7FE4BF}" type="slidenum">
              <a:rPr lang="ru-RU" altLang="ru-RU"/>
              <a:pPr>
                <a:defRPr/>
              </a:pPr>
              <a:t>‹#›</a:t>
            </a:fld>
            <a:endParaRPr lang="ru-RU" altLang="ru-RU"/>
          </a:p>
        </p:txBody>
      </p:sp>
    </p:spTree>
    <p:extLst>
      <p:ext uri="{BB962C8B-B14F-4D97-AF65-F5344CB8AC3E}">
        <p14:creationId xmlns:p14="http://schemas.microsoft.com/office/powerpoint/2010/main" val="10134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B43169-8508-4347-89EA-6C8F4B65B301}" type="datetimeFigureOut">
              <a:rPr lang="ru-RU"/>
              <a:pPr>
                <a:defRPr/>
              </a:pPr>
              <a:t>17.01.2023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24644D-D7B8-4574-A2A3-8DB7BE996AF4}" type="slidenum">
              <a:rPr lang="ru-RU" altLang="ru-RU"/>
              <a:pPr>
                <a:defRPr/>
              </a:pPr>
              <a:t>‹#›</a:t>
            </a:fld>
            <a:endParaRPr lang="ru-RU" altLang="ru-RU"/>
          </a:p>
        </p:txBody>
      </p:sp>
    </p:spTree>
    <p:extLst>
      <p:ext uri="{BB962C8B-B14F-4D97-AF65-F5344CB8AC3E}">
        <p14:creationId xmlns:p14="http://schemas.microsoft.com/office/powerpoint/2010/main" val="2255398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7" y="3600451"/>
            <a:ext cx="5486400" cy="425054"/>
          </a:xfrm>
        </p:spPr>
        <p:txBody>
          <a:bodyPr anchor="b"/>
          <a:lstStyle>
            <a:lvl1pPr algn="l">
              <a:defRPr sz="956" b="1"/>
            </a:lvl1pPr>
          </a:lstStyle>
          <a:p>
            <a:r>
              <a:rPr lang="ru-RU" smtClean="0"/>
              <a:t>Образец заголовка</a:t>
            </a:r>
            <a:endParaRPr lang="ru-RU"/>
          </a:p>
        </p:txBody>
      </p:sp>
      <p:sp>
        <p:nvSpPr>
          <p:cNvPr id="3" name="Рисунок 2"/>
          <p:cNvSpPr>
            <a:spLocks noGrp="1"/>
          </p:cNvSpPr>
          <p:nvPr>
            <p:ph type="pic" idx="1"/>
          </p:nvPr>
        </p:nvSpPr>
        <p:spPr>
          <a:xfrm>
            <a:off x="1792167" y="459581"/>
            <a:ext cx="5486400" cy="3086100"/>
          </a:xfrm>
        </p:spPr>
        <p:txBody>
          <a:bodyPr/>
          <a:lstStyle>
            <a:lvl1pPr marL="0" indent="0">
              <a:buNone/>
              <a:defRPr sz="1519"/>
            </a:lvl1pPr>
            <a:lvl2pPr marL="219134" indent="0">
              <a:buNone/>
              <a:defRPr sz="1350"/>
            </a:lvl2pPr>
            <a:lvl3pPr marL="438268" indent="0">
              <a:buNone/>
              <a:defRPr sz="1125"/>
            </a:lvl3pPr>
            <a:lvl4pPr marL="657403" indent="0">
              <a:buNone/>
              <a:defRPr sz="956"/>
            </a:lvl4pPr>
            <a:lvl5pPr marL="876537" indent="0">
              <a:buNone/>
              <a:defRPr sz="956"/>
            </a:lvl5pPr>
            <a:lvl6pPr marL="1095671" indent="0">
              <a:buNone/>
              <a:defRPr sz="956"/>
            </a:lvl6pPr>
            <a:lvl7pPr marL="1314806" indent="0">
              <a:buNone/>
              <a:defRPr sz="956"/>
            </a:lvl7pPr>
            <a:lvl8pPr marL="1533939" indent="0">
              <a:buNone/>
              <a:defRPr sz="956"/>
            </a:lvl8pPr>
            <a:lvl9pPr marL="1753073" indent="0">
              <a:buNone/>
              <a:defRPr sz="956"/>
            </a:lvl9pPr>
          </a:lstStyle>
          <a:p>
            <a:pPr lvl="0"/>
            <a:endParaRPr lang="ru-RU" noProof="0" smtClean="0"/>
          </a:p>
        </p:txBody>
      </p:sp>
      <p:sp>
        <p:nvSpPr>
          <p:cNvPr id="4" name="Текст 3"/>
          <p:cNvSpPr>
            <a:spLocks noGrp="1"/>
          </p:cNvSpPr>
          <p:nvPr>
            <p:ph type="body" sz="half" idx="2"/>
          </p:nvPr>
        </p:nvSpPr>
        <p:spPr>
          <a:xfrm>
            <a:off x="1792167" y="4025517"/>
            <a:ext cx="5486400" cy="603647"/>
          </a:xfrm>
        </p:spPr>
        <p:txBody>
          <a:bodyPr/>
          <a:lstStyle>
            <a:lvl1pPr marL="0" indent="0">
              <a:buNone/>
              <a:defRPr sz="675"/>
            </a:lvl1pPr>
            <a:lvl2pPr marL="219134" indent="0">
              <a:buNone/>
              <a:defRPr sz="563"/>
            </a:lvl2pPr>
            <a:lvl3pPr marL="438268" indent="0">
              <a:buNone/>
              <a:defRPr sz="506"/>
            </a:lvl3pPr>
            <a:lvl4pPr marL="657403" indent="0">
              <a:buNone/>
              <a:defRPr sz="450"/>
            </a:lvl4pPr>
            <a:lvl5pPr marL="876537" indent="0">
              <a:buNone/>
              <a:defRPr sz="450"/>
            </a:lvl5pPr>
            <a:lvl6pPr marL="1095671" indent="0">
              <a:buNone/>
              <a:defRPr sz="450"/>
            </a:lvl6pPr>
            <a:lvl7pPr marL="1314806" indent="0">
              <a:buNone/>
              <a:defRPr sz="450"/>
            </a:lvl7pPr>
            <a:lvl8pPr marL="1533939" indent="0">
              <a:buNone/>
              <a:defRPr sz="450"/>
            </a:lvl8pPr>
            <a:lvl9pPr marL="1753073" indent="0">
              <a:buNone/>
              <a:defRPr sz="450"/>
            </a:lvl9pPr>
          </a:lstStyle>
          <a:p>
            <a:pPr lvl="0"/>
            <a:r>
              <a:rPr lang="ru-RU" smtClean="0"/>
              <a:t>Образец текста</a:t>
            </a:r>
          </a:p>
        </p:txBody>
      </p:sp>
      <p:sp>
        <p:nvSpPr>
          <p:cNvPr id="5" name="Дата 1"/>
          <p:cNvSpPr>
            <a:spLocks noGrp="1"/>
          </p:cNvSpPr>
          <p:nvPr>
            <p:ph type="dt" sz="half" idx="10"/>
          </p:nvPr>
        </p:nvSpPr>
        <p:spPr>
          <a:ln/>
        </p:spPr>
        <p:txBody>
          <a:bodyPr/>
          <a:lstStyle>
            <a:lvl1pPr>
              <a:defRPr/>
            </a:lvl1pPr>
          </a:lstStyle>
          <a:p>
            <a:pPr>
              <a:defRPr/>
            </a:pPr>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3"/>
          <p:cNvSpPr>
            <a:spLocks noGrp="1"/>
          </p:cNvSpPr>
          <p:nvPr>
            <p:ph type="sldNum" sz="quarter" idx="12"/>
          </p:nvPr>
        </p:nvSpPr>
        <p:spPr>
          <a:ln/>
        </p:spPr>
        <p:txBody>
          <a:bodyPr/>
          <a:lstStyle>
            <a:lvl1pPr>
              <a:defRPr/>
            </a:lvl1pPr>
          </a:lstStyle>
          <a:p>
            <a:pPr>
              <a:defRPr/>
            </a:pPr>
            <a:fld id="{ED437372-B543-453D-BAC3-36CF4B064F67}" type="slidenum">
              <a:rPr lang="ru-RU" altLang="ru-RU"/>
              <a:pPr>
                <a:defRPr/>
              </a:pPr>
              <a:t>‹#›</a:t>
            </a:fld>
            <a:endParaRPr lang="ru-RU" altLang="ru-RU"/>
          </a:p>
        </p:txBody>
      </p:sp>
    </p:spTree>
    <p:extLst>
      <p:ext uri="{BB962C8B-B14F-4D97-AF65-F5344CB8AC3E}">
        <p14:creationId xmlns:p14="http://schemas.microsoft.com/office/powerpoint/2010/main" val="39179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a:ln/>
        </p:spPr>
        <p:txBody>
          <a:bodyPr/>
          <a:lstStyle>
            <a:lvl1pPr>
              <a:defRPr/>
            </a:lvl1pPr>
          </a:lstStyle>
          <a:p>
            <a:pPr>
              <a:defRPr/>
            </a:pPr>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3"/>
          <p:cNvSpPr>
            <a:spLocks noGrp="1"/>
          </p:cNvSpPr>
          <p:nvPr>
            <p:ph type="sldNum" sz="quarter" idx="12"/>
          </p:nvPr>
        </p:nvSpPr>
        <p:spPr>
          <a:ln/>
        </p:spPr>
        <p:txBody>
          <a:bodyPr/>
          <a:lstStyle>
            <a:lvl1pPr>
              <a:defRPr/>
            </a:lvl1pPr>
          </a:lstStyle>
          <a:p>
            <a:pPr>
              <a:defRPr/>
            </a:pPr>
            <a:fld id="{0D69BBFE-9D80-4D0B-ACD6-8725ABDC209F}" type="slidenum">
              <a:rPr lang="ru-RU" altLang="ru-RU"/>
              <a:pPr>
                <a:defRPr/>
              </a:pPr>
              <a:t>‹#›</a:t>
            </a:fld>
            <a:endParaRPr lang="ru-RU" altLang="ru-RU"/>
          </a:p>
        </p:txBody>
      </p:sp>
    </p:spTree>
    <p:extLst>
      <p:ext uri="{BB962C8B-B14F-4D97-AF65-F5344CB8AC3E}">
        <p14:creationId xmlns:p14="http://schemas.microsoft.com/office/powerpoint/2010/main" val="393834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3" y="457200"/>
            <a:ext cx="1943100" cy="4114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12" y="457200"/>
            <a:ext cx="5688623" cy="4114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a:ln/>
        </p:spPr>
        <p:txBody>
          <a:bodyPr/>
          <a:lstStyle>
            <a:lvl1pPr>
              <a:defRPr/>
            </a:lvl1pPr>
          </a:lstStyle>
          <a:p>
            <a:pPr>
              <a:defRPr/>
            </a:pPr>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3"/>
          <p:cNvSpPr>
            <a:spLocks noGrp="1"/>
          </p:cNvSpPr>
          <p:nvPr>
            <p:ph type="sldNum" sz="quarter" idx="12"/>
          </p:nvPr>
        </p:nvSpPr>
        <p:spPr>
          <a:ln/>
        </p:spPr>
        <p:txBody>
          <a:bodyPr/>
          <a:lstStyle>
            <a:lvl1pPr>
              <a:defRPr/>
            </a:lvl1pPr>
          </a:lstStyle>
          <a:p>
            <a:pPr>
              <a:defRPr/>
            </a:pPr>
            <a:fld id="{D9B8D8C5-EAEC-4C69-B763-ECB4C4340081}" type="slidenum">
              <a:rPr lang="ru-RU" altLang="ru-RU"/>
              <a:pPr>
                <a:defRPr/>
              </a:pPr>
              <a:t>‹#›</a:t>
            </a:fld>
            <a:endParaRPr lang="ru-RU" altLang="ru-RU"/>
          </a:p>
        </p:txBody>
      </p:sp>
    </p:spTree>
    <p:extLst>
      <p:ext uri="{BB962C8B-B14F-4D97-AF65-F5344CB8AC3E}">
        <p14:creationId xmlns:p14="http://schemas.microsoft.com/office/powerpoint/2010/main" val="335647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225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40" indent="0">
              <a:buNone/>
              <a:defRPr sz="1013">
                <a:solidFill>
                  <a:schemeClr val="tx1">
                    <a:tint val="75000"/>
                  </a:schemeClr>
                </a:solidFill>
              </a:defRPr>
            </a:lvl2pPr>
            <a:lvl3pPr marL="514280" indent="0">
              <a:buNone/>
              <a:defRPr sz="900">
                <a:solidFill>
                  <a:schemeClr val="tx1">
                    <a:tint val="75000"/>
                  </a:schemeClr>
                </a:solidFill>
              </a:defRPr>
            </a:lvl3pPr>
            <a:lvl4pPr marL="771418" indent="0">
              <a:buNone/>
              <a:defRPr sz="788">
                <a:solidFill>
                  <a:schemeClr val="tx1">
                    <a:tint val="75000"/>
                  </a:schemeClr>
                </a:solidFill>
              </a:defRPr>
            </a:lvl4pPr>
            <a:lvl5pPr marL="1028558" indent="0">
              <a:buNone/>
              <a:defRPr sz="788">
                <a:solidFill>
                  <a:schemeClr val="tx1">
                    <a:tint val="75000"/>
                  </a:schemeClr>
                </a:solidFill>
              </a:defRPr>
            </a:lvl5pPr>
            <a:lvl6pPr marL="1285697" indent="0">
              <a:buNone/>
              <a:defRPr sz="788">
                <a:solidFill>
                  <a:schemeClr val="tx1">
                    <a:tint val="75000"/>
                  </a:schemeClr>
                </a:solidFill>
              </a:defRPr>
            </a:lvl6pPr>
            <a:lvl7pPr marL="1542836" indent="0">
              <a:buNone/>
              <a:defRPr sz="788">
                <a:solidFill>
                  <a:schemeClr val="tx1">
                    <a:tint val="75000"/>
                  </a:schemeClr>
                </a:solidFill>
              </a:defRPr>
            </a:lvl7pPr>
            <a:lvl8pPr marL="1799975" indent="0">
              <a:buNone/>
              <a:defRPr sz="788">
                <a:solidFill>
                  <a:schemeClr val="tx1">
                    <a:tint val="75000"/>
                  </a:schemeClr>
                </a:solidFill>
              </a:defRPr>
            </a:lvl8pPr>
            <a:lvl9pPr marL="2057114" indent="0">
              <a:buNone/>
              <a:defRPr sz="788">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198512-1915-404C-98C8-2F3D41B189F5}" type="datetimeFigureOut">
              <a:rPr lang="ru-RU"/>
              <a:pPr>
                <a:defRPr/>
              </a:pPr>
              <a:t>17.01.2023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AF623A-334B-4292-AFB4-4D77C861C117}" type="slidenum">
              <a:rPr lang="ru-RU" altLang="ru-RU"/>
              <a:pPr>
                <a:defRPr/>
              </a:pPr>
              <a:t>‹#›</a:t>
            </a:fld>
            <a:endParaRPr lang="ru-RU" altLang="ru-RU"/>
          </a:p>
        </p:txBody>
      </p:sp>
    </p:spTree>
    <p:extLst>
      <p:ext uri="{BB962C8B-B14F-4D97-AF65-F5344CB8AC3E}">
        <p14:creationId xmlns:p14="http://schemas.microsoft.com/office/powerpoint/2010/main" val="36187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5"/>
            <a:ext cx="4038600" cy="254555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5"/>
            <a:ext cx="4038600" cy="254555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9B72162-C1FB-41A5-8901-B6A63C9D803B}" type="datetimeFigureOut">
              <a:rPr lang="ru-RU"/>
              <a:pPr>
                <a:defRPr/>
              </a:pPr>
              <a:t>17.01.2023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5CFFE4B-41A1-4EE3-A31A-997CABAF06A2}" type="slidenum">
              <a:rPr lang="ru-RU" altLang="ru-RU"/>
              <a:pPr>
                <a:defRPr/>
              </a:pPr>
              <a:t>‹#›</a:t>
            </a:fld>
            <a:endParaRPr lang="ru-RU" altLang="ru-RU"/>
          </a:p>
        </p:txBody>
      </p:sp>
    </p:spTree>
    <p:extLst>
      <p:ext uri="{BB962C8B-B14F-4D97-AF65-F5344CB8AC3E}">
        <p14:creationId xmlns:p14="http://schemas.microsoft.com/office/powerpoint/2010/main" val="74273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151335"/>
            <a:ext cx="4040188" cy="479822"/>
          </a:xfrm>
        </p:spPr>
        <p:txBody>
          <a:bodyPr anchor="b"/>
          <a:lstStyle>
            <a:lvl1pPr marL="0" indent="0">
              <a:buNone/>
              <a:defRPr sz="1350" b="1"/>
            </a:lvl1pPr>
            <a:lvl2pPr marL="257140" indent="0">
              <a:buNone/>
              <a:defRPr sz="1125" b="1"/>
            </a:lvl2pPr>
            <a:lvl3pPr marL="514280" indent="0">
              <a:buNone/>
              <a:defRPr sz="1013" b="1"/>
            </a:lvl3pPr>
            <a:lvl4pPr marL="771418" indent="0">
              <a:buNone/>
              <a:defRPr sz="900" b="1"/>
            </a:lvl4pPr>
            <a:lvl5pPr marL="1028558" indent="0">
              <a:buNone/>
              <a:defRPr sz="900" b="1"/>
            </a:lvl5pPr>
            <a:lvl6pPr marL="1285697" indent="0">
              <a:buNone/>
              <a:defRPr sz="900" b="1"/>
            </a:lvl6pPr>
            <a:lvl7pPr marL="1542836" indent="0">
              <a:buNone/>
              <a:defRPr sz="900" b="1"/>
            </a:lvl7pPr>
            <a:lvl8pPr marL="1799975" indent="0">
              <a:buNone/>
              <a:defRPr sz="900" b="1"/>
            </a:lvl8pPr>
            <a:lvl9pPr marL="2057114" indent="0">
              <a:buNone/>
              <a:defRPr sz="900" b="1"/>
            </a:lvl9pPr>
          </a:lstStyle>
          <a:p>
            <a:pPr lvl="0"/>
            <a:r>
              <a:rPr lang="ru-RU" smtClean="0"/>
              <a:t>Образец текста</a:t>
            </a:r>
          </a:p>
        </p:txBody>
      </p:sp>
      <p:sp>
        <p:nvSpPr>
          <p:cNvPr id="4" name="Объект 3"/>
          <p:cNvSpPr>
            <a:spLocks noGrp="1"/>
          </p:cNvSpPr>
          <p:nvPr>
            <p:ph sz="half" idx="2"/>
          </p:nvPr>
        </p:nvSpPr>
        <p:spPr>
          <a:xfrm>
            <a:off x="45720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41" y="1151335"/>
            <a:ext cx="4041775" cy="479822"/>
          </a:xfrm>
        </p:spPr>
        <p:txBody>
          <a:bodyPr anchor="b"/>
          <a:lstStyle>
            <a:lvl1pPr marL="0" indent="0">
              <a:buNone/>
              <a:defRPr sz="1350" b="1"/>
            </a:lvl1pPr>
            <a:lvl2pPr marL="257140" indent="0">
              <a:buNone/>
              <a:defRPr sz="1125" b="1"/>
            </a:lvl2pPr>
            <a:lvl3pPr marL="514280" indent="0">
              <a:buNone/>
              <a:defRPr sz="1013" b="1"/>
            </a:lvl3pPr>
            <a:lvl4pPr marL="771418" indent="0">
              <a:buNone/>
              <a:defRPr sz="900" b="1"/>
            </a:lvl4pPr>
            <a:lvl5pPr marL="1028558" indent="0">
              <a:buNone/>
              <a:defRPr sz="900" b="1"/>
            </a:lvl5pPr>
            <a:lvl6pPr marL="1285697" indent="0">
              <a:buNone/>
              <a:defRPr sz="900" b="1"/>
            </a:lvl6pPr>
            <a:lvl7pPr marL="1542836" indent="0">
              <a:buNone/>
              <a:defRPr sz="900" b="1"/>
            </a:lvl7pPr>
            <a:lvl8pPr marL="1799975" indent="0">
              <a:buNone/>
              <a:defRPr sz="900" b="1"/>
            </a:lvl8pPr>
            <a:lvl9pPr marL="2057114" indent="0">
              <a:buNone/>
              <a:defRPr sz="900" b="1"/>
            </a:lvl9pPr>
          </a:lstStyle>
          <a:p>
            <a:pPr lvl="0"/>
            <a:r>
              <a:rPr lang="ru-RU" smtClean="0"/>
              <a:t>Образец текста</a:t>
            </a:r>
          </a:p>
        </p:txBody>
      </p:sp>
      <p:sp>
        <p:nvSpPr>
          <p:cNvPr id="6" name="Объект 5"/>
          <p:cNvSpPr>
            <a:spLocks noGrp="1"/>
          </p:cNvSpPr>
          <p:nvPr>
            <p:ph sz="quarter" idx="4"/>
          </p:nvPr>
        </p:nvSpPr>
        <p:spPr>
          <a:xfrm>
            <a:off x="4645041"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9F4D7F3-52A3-4776-A31D-094F4C7632ED}" type="datetimeFigureOut">
              <a:rPr lang="ru-RU"/>
              <a:pPr>
                <a:defRPr/>
              </a:pPr>
              <a:t>17.01.2023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A7DCC64-668B-4B33-BB23-647D72BA1018}" type="slidenum">
              <a:rPr lang="ru-RU" altLang="ru-RU"/>
              <a:pPr>
                <a:defRPr/>
              </a:pPr>
              <a:t>‹#›</a:t>
            </a:fld>
            <a:endParaRPr lang="ru-RU" altLang="ru-RU"/>
          </a:p>
        </p:txBody>
      </p:sp>
    </p:spTree>
    <p:extLst>
      <p:ext uri="{BB962C8B-B14F-4D97-AF65-F5344CB8AC3E}">
        <p14:creationId xmlns:p14="http://schemas.microsoft.com/office/powerpoint/2010/main" val="297327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8BDE553-0E5F-4F2B-8668-F48B434E288F}" type="datetimeFigureOut">
              <a:rPr lang="ru-RU"/>
              <a:pPr>
                <a:defRPr/>
              </a:pPr>
              <a:t>17.01.2023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2B2556-89BB-4DF3-A801-C1AF705B5826}" type="slidenum">
              <a:rPr lang="ru-RU" altLang="ru-RU"/>
              <a:pPr>
                <a:defRPr/>
              </a:pPr>
              <a:t>‹#›</a:t>
            </a:fld>
            <a:endParaRPr lang="ru-RU" altLang="ru-RU"/>
          </a:p>
        </p:txBody>
      </p:sp>
    </p:spTree>
    <p:extLst>
      <p:ext uri="{BB962C8B-B14F-4D97-AF65-F5344CB8AC3E}">
        <p14:creationId xmlns:p14="http://schemas.microsoft.com/office/powerpoint/2010/main" val="26040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FCD3254-71C4-43A6-B0A9-00EAAE99FFED}" type="datetimeFigureOut">
              <a:rPr lang="ru-RU"/>
              <a:pPr>
                <a:defRPr/>
              </a:pPr>
              <a:t>17.01.2023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1B2D327-AE47-4989-BF3E-D6D984A65888}" type="slidenum">
              <a:rPr lang="ru-RU" altLang="ru-RU"/>
              <a:pPr>
                <a:defRPr/>
              </a:pPr>
              <a:t>‹#›</a:t>
            </a:fld>
            <a:endParaRPr lang="ru-RU" altLang="ru-RU"/>
          </a:p>
        </p:txBody>
      </p:sp>
    </p:spTree>
    <p:extLst>
      <p:ext uri="{BB962C8B-B14F-4D97-AF65-F5344CB8AC3E}">
        <p14:creationId xmlns:p14="http://schemas.microsoft.com/office/powerpoint/2010/main" val="9793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2" y="204787"/>
            <a:ext cx="3008313" cy="871538"/>
          </a:xfrm>
        </p:spPr>
        <p:txBody>
          <a:bodyPr anchor="b"/>
          <a:lstStyle>
            <a:lvl1pPr algn="l">
              <a:defRPr sz="1125" b="1"/>
            </a:lvl1pPr>
          </a:lstStyle>
          <a:p>
            <a:r>
              <a:rPr lang="ru-RU" smtClean="0"/>
              <a:t>Образец заголовка</a:t>
            </a:r>
            <a:endParaRPr lang="ru-RU"/>
          </a:p>
        </p:txBody>
      </p:sp>
      <p:sp>
        <p:nvSpPr>
          <p:cNvPr id="3" name="Объект 2"/>
          <p:cNvSpPr>
            <a:spLocks noGrp="1"/>
          </p:cNvSpPr>
          <p:nvPr>
            <p:ph idx="1"/>
          </p:nvPr>
        </p:nvSpPr>
        <p:spPr>
          <a:xfrm>
            <a:off x="3575060" y="204800"/>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2" y="1076328"/>
            <a:ext cx="3008313" cy="3518297"/>
          </a:xfrm>
        </p:spPr>
        <p:txBody>
          <a:bodyPr/>
          <a:lstStyle>
            <a:lvl1pPr marL="0" indent="0">
              <a:buNone/>
              <a:defRPr sz="788"/>
            </a:lvl1pPr>
            <a:lvl2pPr marL="257140" indent="0">
              <a:buNone/>
              <a:defRPr sz="675"/>
            </a:lvl2pPr>
            <a:lvl3pPr marL="514280" indent="0">
              <a:buNone/>
              <a:defRPr sz="563"/>
            </a:lvl3pPr>
            <a:lvl4pPr marL="771418" indent="0">
              <a:buNone/>
              <a:defRPr sz="506"/>
            </a:lvl4pPr>
            <a:lvl5pPr marL="1028558" indent="0">
              <a:buNone/>
              <a:defRPr sz="506"/>
            </a:lvl5pPr>
            <a:lvl6pPr marL="1285697" indent="0">
              <a:buNone/>
              <a:defRPr sz="506"/>
            </a:lvl6pPr>
            <a:lvl7pPr marL="1542836" indent="0">
              <a:buNone/>
              <a:defRPr sz="506"/>
            </a:lvl7pPr>
            <a:lvl8pPr marL="1799975" indent="0">
              <a:buNone/>
              <a:defRPr sz="506"/>
            </a:lvl8pPr>
            <a:lvl9pPr marL="2057114" indent="0">
              <a:buNone/>
              <a:defRPr sz="506"/>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32041E7-F593-4C00-A82B-9C2AA3F99795}" type="datetimeFigureOut">
              <a:rPr lang="ru-RU"/>
              <a:pPr>
                <a:defRPr/>
              </a:pPr>
              <a:t>17.01.2023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795FCC-8B67-4957-A599-87BA6A656E28}" type="slidenum">
              <a:rPr lang="ru-RU" altLang="ru-RU"/>
              <a:pPr>
                <a:defRPr/>
              </a:pPr>
              <a:t>‹#›</a:t>
            </a:fld>
            <a:endParaRPr lang="ru-RU" altLang="ru-RU"/>
          </a:p>
        </p:txBody>
      </p:sp>
    </p:spTree>
    <p:extLst>
      <p:ext uri="{BB962C8B-B14F-4D97-AF65-F5344CB8AC3E}">
        <p14:creationId xmlns:p14="http://schemas.microsoft.com/office/powerpoint/2010/main" val="266969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1125"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1800"/>
            </a:lvl1pPr>
            <a:lvl2pPr marL="257140" indent="0">
              <a:buNone/>
              <a:defRPr sz="1575"/>
            </a:lvl2pPr>
            <a:lvl3pPr marL="514280" indent="0">
              <a:buNone/>
              <a:defRPr sz="1350"/>
            </a:lvl3pPr>
            <a:lvl4pPr marL="771418" indent="0">
              <a:buNone/>
              <a:defRPr sz="1125"/>
            </a:lvl4pPr>
            <a:lvl5pPr marL="1028558" indent="0">
              <a:buNone/>
              <a:defRPr sz="1125"/>
            </a:lvl5pPr>
            <a:lvl6pPr marL="1285697" indent="0">
              <a:buNone/>
              <a:defRPr sz="1125"/>
            </a:lvl6pPr>
            <a:lvl7pPr marL="1542836" indent="0">
              <a:buNone/>
              <a:defRPr sz="1125"/>
            </a:lvl7pPr>
            <a:lvl8pPr marL="1799975" indent="0">
              <a:buNone/>
              <a:defRPr sz="1125"/>
            </a:lvl8pPr>
            <a:lvl9pPr marL="2057114" indent="0">
              <a:buNone/>
              <a:defRPr sz="1125"/>
            </a:lvl9pPr>
          </a:lstStyle>
          <a:p>
            <a:pPr lvl="0"/>
            <a:endParaRPr lang="ru-RU" noProof="0"/>
          </a:p>
        </p:txBody>
      </p:sp>
      <p:sp>
        <p:nvSpPr>
          <p:cNvPr id="4" name="Текст 3"/>
          <p:cNvSpPr>
            <a:spLocks noGrp="1"/>
          </p:cNvSpPr>
          <p:nvPr>
            <p:ph type="body" sz="half" idx="2"/>
          </p:nvPr>
        </p:nvSpPr>
        <p:spPr>
          <a:xfrm>
            <a:off x="1792288" y="4025517"/>
            <a:ext cx="5486400" cy="603647"/>
          </a:xfrm>
        </p:spPr>
        <p:txBody>
          <a:bodyPr/>
          <a:lstStyle>
            <a:lvl1pPr marL="0" indent="0">
              <a:buNone/>
              <a:defRPr sz="788"/>
            </a:lvl1pPr>
            <a:lvl2pPr marL="257140" indent="0">
              <a:buNone/>
              <a:defRPr sz="675"/>
            </a:lvl2pPr>
            <a:lvl3pPr marL="514280" indent="0">
              <a:buNone/>
              <a:defRPr sz="563"/>
            </a:lvl3pPr>
            <a:lvl4pPr marL="771418" indent="0">
              <a:buNone/>
              <a:defRPr sz="506"/>
            </a:lvl4pPr>
            <a:lvl5pPr marL="1028558" indent="0">
              <a:buNone/>
              <a:defRPr sz="506"/>
            </a:lvl5pPr>
            <a:lvl6pPr marL="1285697" indent="0">
              <a:buNone/>
              <a:defRPr sz="506"/>
            </a:lvl6pPr>
            <a:lvl7pPr marL="1542836" indent="0">
              <a:buNone/>
              <a:defRPr sz="506"/>
            </a:lvl7pPr>
            <a:lvl8pPr marL="1799975" indent="0">
              <a:buNone/>
              <a:defRPr sz="506"/>
            </a:lvl8pPr>
            <a:lvl9pPr marL="2057114" indent="0">
              <a:buNone/>
              <a:defRPr sz="506"/>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C286AE2-096A-4C47-B88E-19B238F8DF17}" type="datetimeFigureOut">
              <a:rPr lang="ru-RU"/>
              <a:pPr>
                <a:defRPr/>
              </a:pPr>
              <a:t>17.01.2023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D2C798-CDF0-4617-AD3D-5554A876767B}" type="slidenum">
              <a:rPr lang="ru-RU" altLang="ru-RU"/>
              <a:pPr>
                <a:defRPr/>
              </a:pPr>
              <a:t>‹#›</a:t>
            </a:fld>
            <a:endParaRPr lang="ru-RU" altLang="ru-RU"/>
          </a:p>
        </p:txBody>
      </p:sp>
    </p:spTree>
    <p:extLst>
      <p:ext uri="{BB962C8B-B14F-4D97-AF65-F5344CB8AC3E}">
        <p14:creationId xmlns:p14="http://schemas.microsoft.com/office/powerpoint/2010/main" val="18524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7000" b="-17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5"/>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8"/>
            <a:ext cx="2133600" cy="274637"/>
          </a:xfrm>
          <a:prstGeom prst="rect">
            <a:avLst/>
          </a:prstGeom>
        </p:spPr>
        <p:txBody>
          <a:bodyPr vert="horz" lIns="91430" tIns="45715" rIns="91430" bIns="45715" rtlCol="0" anchor="ctr"/>
          <a:lstStyle>
            <a:lvl1pPr algn="l" defTabSz="914268" eaLnBrk="1" fontAlgn="auto" hangingPunct="1">
              <a:spcBef>
                <a:spcPts val="0"/>
              </a:spcBef>
              <a:spcAft>
                <a:spcPts val="0"/>
              </a:spcAft>
              <a:defRPr sz="675">
                <a:solidFill>
                  <a:schemeClr val="tx1">
                    <a:tint val="75000"/>
                  </a:schemeClr>
                </a:solidFill>
                <a:latin typeface="+mn-lt"/>
              </a:defRPr>
            </a:lvl1pPr>
          </a:lstStyle>
          <a:p>
            <a:pPr>
              <a:defRPr/>
            </a:pPr>
            <a:fld id="{93FCCB90-0588-4A5A-AE63-4960FCF5AE39}" type="datetimeFigureOut">
              <a:rPr lang="ru-RU"/>
              <a:pPr>
                <a:defRPr/>
              </a:pPr>
              <a:t>17.01.2023</a:t>
            </a:fld>
            <a:endParaRPr lang="ru-RU"/>
          </a:p>
        </p:txBody>
      </p:sp>
      <p:sp>
        <p:nvSpPr>
          <p:cNvPr id="5" name="Нижний колонтитул 4"/>
          <p:cNvSpPr>
            <a:spLocks noGrp="1"/>
          </p:cNvSpPr>
          <p:nvPr>
            <p:ph type="ftr" sz="quarter" idx="3"/>
          </p:nvPr>
        </p:nvSpPr>
        <p:spPr>
          <a:xfrm>
            <a:off x="3124200" y="4767268"/>
            <a:ext cx="2895600" cy="274637"/>
          </a:xfrm>
          <a:prstGeom prst="rect">
            <a:avLst/>
          </a:prstGeom>
        </p:spPr>
        <p:txBody>
          <a:bodyPr vert="horz" lIns="91430" tIns="45715" rIns="91430" bIns="45715" rtlCol="0" anchor="ctr"/>
          <a:lstStyle>
            <a:lvl1pPr algn="ctr" defTabSz="914268" eaLnBrk="1" fontAlgn="auto" hangingPunct="1">
              <a:spcBef>
                <a:spcPts val="0"/>
              </a:spcBef>
              <a:spcAft>
                <a:spcPts val="0"/>
              </a:spcAft>
              <a:defRPr sz="675">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4767268"/>
            <a:ext cx="2133600" cy="274637"/>
          </a:xfrm>
          <a:prstGeom prst="rect">
            <a:avLst/>
          </a:prstGeom>
        </p:spPr>
        <p:txBody>
          <a:bodyPr vert="horz" wrap="square" lIns="91430" tIns="45715" rIns="91430" bIns="45715" numCol="1" anchor="ctr" anchorCtr="0" compatLnSpc="1">
            <a:prstTxWarp prst="textNoShape">
              <a:avLst/>
            </a:prstTxWarp>
          </a:bodyPr>
          <a:lstStyle>
            <a:lvl1pPr algn="r" eaLnBrk="1" hangingPunct="1">
              <a:defRPr sz="600">
                <a:solidFill>
                  <a:srgbClr val="898989"/>
                </a:solidFill>
              </a:defRPr>
            </a:lvl1pPr>
          </a:lstStyle>
          <a:p>
            <a:pPr>
              <a:defRPr/>
            </a:pPr>
            <a:fld id="{1AC73B90-4E9D-4D2E-B5EE-93F5BFC2B3E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12763" rtl="0" eaLnBrk="0" fontAlgn="base" hangingPunct="0">
        <a:spcBef>
          <a:spcPct val="0"/>
        </a:spcBef>
        <a:spcAft>
          <a:spcPct val="0"/>
        </a:spcAft>
        <a:defRPr sz="2400" kern="1200">
          <a:solidFill>
            <a:schemeClr val="tx1"/>
          </a:solidFill>
          <a:latin typeface="+mj-lt"/>
          <a:ea typeface="+mj-ea"/>
          <a:cs typeface="+mj-cs"/>
        </a:defRPr>
      </a:lvl1pPr>
      <a:lvl2pPr algn="ctr" defTabSz="512763" rtl="0" eaLnBrk="0" fontAlgn="base" hangingPunct="0">
        <a:spcBef>
          <a:spcPct val="0"/>
        </a:spcBef>
        <a:spcAft>
          <a:spcPct val="0"/>
        </a:spcAft>
        <a:defRPr sz="2400">
          <a:solidFill>
            <a:schemeClr val="tx1"/>
          </a:solidFill>
          <a:latin typeface="Calibri" pitchFamily="34" charset="0"/>
        </a:defRPr>
      </a:lvl2pPr>
      <a:lvl3pPr algn="ctr" defTabSz="512763" rtl="0" eaLnBrk="0" fontAlgn="base" hangingPunct="0">
        <a:spcBef>
          <a:spcPct val="0"/>
        </a:spcBef>
        <a:spcAft>
          <a:spcPct val="0"/>
        </a:spcAft>
        <a:defRPr sz="2400">
          <a:solidFill>
            <a:schemeClr val="tx1"/>
          </a:solidFill>
          <a:latin typeface="Calibri" pitchFamily="34" charset="0"/>
        </a:defRPr>
      </a:lvl3pPr>
      <a:lvl4pPr algn="ctr" defTabSz="512763" rtl="0" eaLnBrk="0" fontAlgn="base" hangingPunct="0">
        <a:spcBef>
          <a:spcPct val="0"/>
        </a:spcBef>
        <a:spcAft>
          <a:spcPct val="0"/>
        </a:spcAft>
        <a:defRPr sz="2400">
          <a:solidFill>
            <a:schemeClr val="tx1"/>
          </a:solidFill>
          <a:latin typeface="Calibri" pitchFamily="34" charset="0"/>
        </a:defRPr>
      </a:lvl4pPr>
      <a:lvl5pPr algn="ctr" defTabSz="512763" rtl="0" eaLnBrk="0" fontAlgn="base" hangingPunct="0">
        <a:spcBef>
          <a:spcPct val="0"/>
        </a:spcBef>
        <a:spcAft>
          <a:spcPct val="0"/>
        </a:spcAft>
        <a:defRPr sz="2400">
          <a:solidFill>
            <a:schemeClr val="tx1"/>
          </a:solidFill>
          <a:latin typeface="Calibri" pitchFamily="34" charset="0"/>
        </a:defRPr>
      </a:lvl5pPr>
      <a:lvl6pPr marL="457200" algn="ctr" defTabSz="512763" rtl="0" fontAlgn="base">
        <a:spcBef>
          <a:spcPct val="0"/>
        </a:spcBef>
        <a:spcAft>
          <a:spcPct val="0"/>
        </a:spcAft>
        <a:defRPr sz="2400">
          <a:solidFill>
            <a:schemeClr val="tx1"/>
          </a:solidFill>
          <a:latin typeface="Calibri" pitchFamily="34" charset="0"/>
        </a:defRPr>
      </a:lvl6pPr>
      <a:lvl7pPr marL="914400" algn="ctr" defTabSz="512763" rtl="0" fontAlgn="base">
        <a:spcBef>
          <a:spcPct val="0"/>
        </a:spcBef>
        <a:spcAft>
          <a:spcPct val="0"/>
        </a:spcAft>
        <a:defRPr sz="2400">
          <a:solidFill>
            <a:schemeClr val="tx1"/>
          </a:solidFill>
          <a:latin typeface="Calibri" pitchFamily="34" charset="0"/>
        </a:defRPr>
      </a:lvl7pPr>
      <a:lvl8pPr marL="1371600" algn="ctr" defTabSz="512763" rtl="0" fontAlgn="base">
        <a:spcBef>
          <a:spcPct val="0"/>
        </a:spcBef>
        <a:spcAft>
          <a:spcPct val="0"/>
        </a:spcAft>
        <a:defRPr sz="2400">
          <a:solidFill>
            <a:schemeClr val="tx1"/>
          </a:solidFill>
          <a:latin typeface="Calibri" pitchFamily="34" charset="0"/>
        </a:defRPr>
      </a:lvl8pPr>
      <a:lvl9pPr marL="1828800" algn="ctr" defTabSz="512763" rtl="0" fontAlgn="base">
        <a:spcBef>
          <a:spcPct val="0"/>
        </a:spcBef>
        <a:spcAft>
          <a:spcPct val="0"/>
        </a:spcAft>
        <a:defRPr sz="2400">
          <a:solidFill>
            <a:schemeClr val="tx1"/>
          </a:solidFill>
          <a:latin typeface="Calibri" pitchFamily="34" charset="0"/>
        </a:defRPr>
      </a:lvl9pPr>
    </p:titleStyle>
    <p:bodyStyle>
      <a:lvl1pPr marL="192088" indent="-192088" algn="l" defTabSz="512763"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417513" indent="-160338" algn="l" defTabSz="512763" rtl="0" eaLnBrk="0" fontAlgn="base" hangingPunct="0">
        <a:spcBef>
          <a:spcPct val="20000"/>
        </a:spcBef>
        <a:spcAft>
          <a:spcPct val="0"/>
        </a:spcAft>
        <a:buFont typeface="Arial" charset="0"/>
        <a:buChar char="–"/>
        <a:defRPr sz="1500" kern="1200">
          <a:solidFill>
            <a:schemeClr val="tx1"/>
          </a:solidFill>
          <a:latin typeface="+mn-lt"/>
          <a:ea typeface="+mn-ea"/>
          <a:cs typeface="+mn-cs"/>
        </a:defRPr>
      </a:lvl2pPr>
      <a:lvl3pPr marL="641350" indent="-127000" algn="l" defTabSz="512763" rtl="0" eaLnBrk="0" fontAlgn="base" hangingPunct="0">
        <a:spcBef>
          <a:spcPct val="20000"/>
        </a:spcBef>
        <a:spcAft>
          <a:spcPct val="0"/>
        </a:spcAft>
        <a:buFont typeface="Arial" charset="0"/>
        <a:buChar char="•"/>
        <a:defRPr sz="1300" kern="1200">
          <a:solidFill>
            <a:schemeClr val="tx1"/>
          </a:solidFill>
          <a:latin typeface="+mn-lt"/>
          <a:ea typeface="+mn-ea"/>
          <a:cs typeface="+mn-cs"/>
        </a:defRPr>
      </a:lvl3pPr>
      <a:lvl4pPr marL="898525" indent="-127000" algn="l" defTabSz="512763" rtl="0" eaLnBrk="0" fontAlgn="base" hangingPunct="0">
        <a:spcBef>
          <a:spcPct val="20000"/>
        </a:spcBef>
        <a:spcAft>
          <a:spcPct val="0"/>
        </a:spcAft>
        <a:buFont typeface="Arial" charset="0"/>
        <a:buChar char="–"/>
        <a:defRPr sz="1100" kern="1200">
          <a:solidFill>
            <a:schemeClr val="tx1"/>
          </a:solidFill>
          <a:latin typeface="+mn-lt"/>
          <a:ea typeface="+mn-ea"/>
          <a:cs typeface="+mn-cs"/>
        </a:defRPr>
      </a:lvl4pPr>
      <a:lvl5pPr marL="1155700" indent="-127000" algn="l" defTabSz="512763" rtl="0" eaLnBrk="0" fontAlgn="base" hangingPunct="0">
        <a:spcBef>
          <a:spcPct val="20000"/>
        </a:spcBef>
        <a:spcAft>
          <a:spcPct val="0"/>
        </a:spcAft>
        <a:buFont typeface="Arial" charset="0"/>
        <a:buChar char="»"/>
        <a:defRPr sz="1100" kern="1200">
          <a:solidFill>
            <a:schemeClr val="tx1"/>
          </a:solidFill>
          <a:latin typeface="+mn-lt"/>
          <a:ea typeface="+mn-ea"/>
          <a:cs typeface="+mn-cs"/>
        </a:defRPr>
      </a:lvl5pPr>
      <a:lvl6pPr marL="1414267" indent="-128570" algn="l" defTabSz="51428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407" indent="-128570" algn="l" defTabSz="51428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546" indent="-128570" algn="l" defTabSz="51428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685" indent="-128570" algn="l" defTabSz="51428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ru-RU"/>
      </a:defPPr>
      <a:lvl1pPr marL="0" algn="l" defTabSz="514280" rtl="0" eaLnBrk="1" latinLnBrk="0" hangingPunct="1">
        <a:defRPr sz="1013" kern="1200">
          <a:solidFill>
            <a:schemeClr val="tx1"/>
          </a:solidFill>
          <a:latin typeface="+mn-lt"/>
          <a:ea typeface="+mn-ea"/>
          <a:cs typeface="+mn-cs"/>
        </a:defRPr>
      </a:lvl1pPr>
      <a:lvl2pPr marL="257140" algn="l" defTabSz="514280" rtl="0" eaLnBrk="1" latinLnBrk="0" hangingPunct="1">
        <a:defRPr sz="1013" kern="1200">
          <a:solidFill>
            <a:schemeClr val="tx1"/>
          </a:solidFill>
          <a:latin typeface="+mn-lt"/>
          <a:ea typeface="+mn-ea"/>
          <a:cs typeface="+mn-cs"/>
        </a:defRPr>
      </a:lvl2pPr>
      <a:lvl3pPr marL="514280" algn="l" defTabSz="514280" rtl="0" eaLnBrk="1" latinLnBrk="0" hangingPunct="1">
        <a:defRPr sz="1013" kern="1200">
          <a:solidFill>
            <a:schemeClr val="tx1"/>
          </a:solidFill>
          <a:latin typeface="+mn-lt"/>
          <a:ea typeface="+mn-ea"/>
          <a:cs typeface="+mn-cs"/>
        </a:defRPr>
      </a:lvl3pPr>
      <a:lvl4pPr marL="771418" algn="l" defTabSz="514280" rtl="0" eaLnBrk="1" latinLnBrk="0" hangingPunct="1">
        <a:defRPr sz="1013" kern="1200">
          <a:solidFill>
            <a:schemeClr val="tx1"/>
          </a:solidFill>
          <a:latin typeface="+mn-lt"/>
          <a:ea typeface="+mn-ea"/>
          <a:cs typeface="+mn-cs"/>
        </a:defRPr>
      </a:lvl4pPr>
      <a:lvl5pPr marL="1028558" algn="l" defTabSz="514280" rtl="0" eaLnBrk="1" latinLnBrk="0" hangingPunct="1">
        <a:defRPr sz="1013" kern="1200">
          <a:solidFill>
            <a:schemeClr val="tx1"/>
          </a:solidFill>
          <a:latin typeface="+mn-lt"/>
          <a:ea typeface="+mn-ea"/>
          <a:cs typeface="+mn-cs"/>
        </a:defRPr>
      </a:lvl5pPr>
      <a:lvl6pPr marL="1285697" algn="l" defTabSz="514280" rtl="0" eaLnBrk="1" latinLnBrk="0" hangingPunct="1">
        <a:defRPr sz="1013" kern="1200">
          <a:solidFill>
            <a:schemeClr val="tx1"/>
          </a:solidFill>
          <a:latin typeface="+mn-lt"/>
          <a:ea typeface="+mn-ea"/>
          <a:cs typeface="+mn-cs"/>
        </a:defRPr>
      </a:lvl6pPr>
      <a:lvl7pPr marL="1542836" algn="l" defTabSz="514280" rtl="0" eaLnBrk="1" latinLnBrk="0" hangingPunct="1">
        <a:defRPr sz="1013" kern="1200">
          <a:solidFill>
            <a:schemeClr val="tx1"/>
          </a:solidFill>
          <a:latin typeface="+mn-lt"/>
          <a:ea typeface="+mn-ea"/>
          <a:cs typeface="+mn-cs"/>
        </a:defRPr>
      </a:lvl7pPr>
      <a:lvl8pPr marL="1799975" algn="l" defTabSz="514280" rtl="0" eaLnBrk="1" latinLnBrk="0" hangingPunct="1">
        <a:defRPr sz="1013" kern="1200">
          <a:solidFill>
            <a:schemeClr val="tx1"/>
          </a:solidFill>
          <a:latin typeface="+mn-lt"/>
          <a:ea typeface="+mn-ea"/>
          <a:cs typeface="+mn-cs"/>
        </a:defRPr>
      </a:lvl8pPr>
      <a:lvl9pPr marL="2057114" algn="l" defTabSz="51428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16" tIns="38958" rIns="77916" bIns="3895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 name="Дата 1"/>
          <p:cNvSpPr>
            <a:spLocks noGrp="1"/>
          </p:cNvSpPr>
          <p:nvPr>
            <p:ph type="dt" sz="half" idx="2"/>
          </p:nvPr>
        </p:nvSpPr>
        <p:spPr bwMode="auto">
          <a:xfrm>
            <a:off x="685800" y="4686300"/>
            <a:ext cx="1905000" cy="342900"/>
          </a:xfrm>
          <a:prstGeom prst="rect">
            <a:avLst/>
          </a:prstGeom>
          <a:ln>
            <a:miter lim="800000"/>
            <a:headEnd/>
            <a:tailEnd/>
          </a:ln>
        </p:spPr>
        <p:txBody>
          <a:bodyPr vert="horz" wrap="square" lIns="77916" tIns="38958" rIns="77916" bIns="38958" numCol="1" anchor="t" anchorCtr="0" compatLnSpc="1">
            <a:prstTxWarp prst="textNoShape">
              <a:avLst/>
            </a:prstTxWarp>
          </a:bodyPr>
          <a:lstStyle>
            <a:lvl1pPr defTabSz="914268" eaLnBrk="1" fontAlgn="auto" hangingPunct="1">
              <a:spcBef>
                <a:spcPts val="0"/>
              </a:spcBef>
              <a:spcAft>
                <a:spcPts val="0"/>
              </a:spcAft>
              <a:defRPr sz="675">
                <a:solidFill>
                  <a:srgbClr val="000000"/>
                </a:solidFill>
                <a:latin typeface="+mn-lt"/>
              </a:defRPr>
            </a:lvl1pPr>
          </a:lstStyle>
          <a:p>
            <a:pPr>
              <a:defRPr/>
            </a:pPr>
            <a:endParaRPr lang="ru-RU"/>
          </a:p>
        </p:txBody>
      </p:sp>
      <p:sp>
        <p:nvSpPr>
          <p:cNvPr id="8" name="Нижний колонтитул 2"/>
          <p:cNvSpPr>
            <a:spLocks noGrp="1"/>
          </p:cNvSpPr>
          <p:nvPr>
            <p:ph type="ftr" sz="quarter" idx="3"/>
          </p:nvPr>
        </p:nvSpPr>
        <p:spPr bwMode="auto">
          <a:xfrm>
            <a:off x="3124200" y="4686300"/>
            <a:ext cx="2895600" cy="342900"/>
          </a:xfrm>
          <a:prstGeom prst="rect">
            <a:avLst/>
          </a:prstGeom>
          <a:ln>
            <a:miter lim="800000"/>
            <a:headEnd/>
            <a:tailEnd/>
          </a:ln>
        </p:spPr>
        <p:txBody>
          <a:bodyPr vert="horz" wrap="square" lIns="77916" tIns="38958" rIns="77916" bIns="38958" numCol="1" anchor="t" anchorCtr="0" compatLnSpc="1">
            <a:prstTxWarp prst="textNoShape">
              <a:avLst/>
            </a:prstTxWarp>
          </a:bodyPr>
          <a:lstStyle>
            <a:lvl1pPr algn="ctr" defTabSz="914268" eaLnBrk="1" fontAlgn="auto" hangingPunct="1">
              <a:spcBef>
                <a:spcPts val="0"/>
              </a:spcBef>
              <a:spcAft>
                <a:spcPts val="0"/>
              </a:spcAft>
              <a:defRPr sz="675">
                <a:solidFill>
                  <a:srgbClr val="000000"/>
                </a:solidFill>
                <a:latin typeface="+mn-lt"/>
              </a:defRPr>
            </a:lvl1pPr>
          </a:lstStyle>
          <a:p>
            <a:pPr>
              <a:defRPr/>
            </a:pPr>
            <a:endParaRPr lang="ru-RU"/>
          </a:p>
        </p:txBody>
      </p:sp>
      <p:sp>
        <p:nvSpPr>
          <p:cNvPr id="9" name="Номер слайда 3"/>
          <p:cNvSpPr>
            <a:spLocks noGrp="1"/>
          </p:cNvSpPr>
          <p:nvPr>
            <p:ph type="sldNum" sz="quarter" idx="4"/>
          </p:nvPr>
        </p:nvSpPr>
        <p:spPr bwMode="auto">
          <a:xfrm>
            <a:off x="6553200" y="4686300"/>
            <a:ext cx="1905000" cy="342900"/>
          </a:xfrm>
          <a:prstGeom prst="rect">
            <a:avLst/>
          </a:prstGeom>
          <a:ln>
            <a:miter lim="800000"/>
            <a:headEnd/>
            <a:tailEnd/>
          </a:ln>
        </p:spPr>
        <p:txBody>
          <a:bodyPr vert="horz" wrap="square" lIns="77916" tIns="38958" rIns="77916" bIns="38958" numCol="1" anchor="t" anchorCtr="0" compatLnSpc="1">
            <a:prstTxWarp prst="textNoShape">
              <a:avLst/>
            </a:prstTxWarp>
          </a:bodyPr>
          <a:lstStyle>
            <a:lvl1pPr algn="r" eaLnBrk="1" hangingPunct="1">
              <a:defRPr sz="600">
                <a:solidFill>
                  <a:srgbClr val="000000"/>
                </a:solidFill>
                <a:latin typeface="Times New Roman" pitchFamily="18" charset="0"/>
              </a:defRPr>
            </a:lvl1pPr>
          </a:lstStyle>
          <a:p>
            <a:pPr>
              <a:defRPr/>
            </a:pPr>
            <a:fld id="{3DD6A7FA-EEA4-4F47-9129-851850F91BB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2000">
          <a:solidFill>
            <a:schemeClr val="tx2"/>
          </a:solidFill>
          <a:latin typeface="+mj-lt"/>
          <a:ea typeface="+mj-ea"/>
          <a:cs typeface="+mj-cs"/>
        </a:defRPr>
      </a:lvl1pPr>
      <a:lvl2pPr algn="ctr" rtl="0" eaLnBrk="0" fontAlgn="base" hangingPunct="0">
        <a:spcBef>
          <a:spcPct val="0"/>
        </a:spcBef>
        <a:spcAft>
          <a:spcPct val="0"/>
        </a:spcAft>
        <a:defRPr sz="2000">
          <a:solidFill>
            <a:schemeClr val="tx2"/>
          </a:solidFill>
          <a:latin typeface="Times New Roman" pitchFamily="18" charset="0"/>
        </a:defRPr>
      </a:lvl2pPr>
      <a:lvl3pPr algn="ctr" rtl="0" eaLnBrk="0" fontAlgn="base" hangingPunct="0">
        <a:spcBef>
          <a:spcPct val="0"/>
        </a:spcBef>
        <a:spcAft>
          <a:spcPct val="0"/>
        </a:spcAft>
        <a:defRPr sz="2000">
          <a:solidFill>
            <a:schemeClr val="tx2"/>
          </a:solidFill>
          <a:latin typeface="Times New Roman" pitchFamily="18" charset="0"/>
        </a:defRPr>
      </a:lvl3pPr>
      <a:lvl4pPr algn="ctr" rtl="0" eaLnBrk="0" fontAlgn="base" hangingPunct="0">
        <a:spcBef>
          <a:spcPct val="0"/>
        </a:spcBef>
        <a:spcAft>
          <a:spcPct val="0"/>
        </a:spcAft>
        <a:defRPr sz="2000">
          <a:solidFill>
            <a:schemeClr val="tx2"/>
          </a:solidFill>
          <a:latin typeface="Times New Roman" pitchFamily="18" charset="0"/>
        </a:defRPr>
      </a:lvl4pPr>
      <a:lvl5pPr algn="ctr" rtl="0" eaLnBrk="0" fontAlgn="base" hangingPunct="0">
        <a:spcBef>
          <a:spcPct val="0"/>
        </a:spcBef>
        <a:spcAft>
          <a:spcPct val="0"/>
        </a:spcAft>
        <a:defRPr sz="2000">
          <a:solidFill>
            <a:schemeClr val="tx2"/>
          </a:solidFill>
          <a:latin typeface="Times New Roman" pitchFamily="18" charset="0"/>
        </a:defRPr>
      </a:lvl5pPr>
      <a:lvl6pPr marL="219134" algn="ctr" rtl="0" fontAlgn="base">
        <a:spcBef>
          <a:spcPct val="0"/>
        </a:spcBef>
        <a:spcAft>
          <a:spcPct val="0"/>
        </a:spcAft>
        <a:defRPr sz="2081">
          <a:solidFill>
            <a:schemeClr val="tx2"/>
          </a:solidFill>
          <a:latin typeface="Times New Roman" pitchFamily="18" charset="0"/>
        </a:defRPr>
      </a:lvl6pPr>
      <a:lvl7pPr marL="438268" algn="ctr" rtl="0" fontAlgn="base">
        <a:spcBef>
          <a:spcPct val="0"/>
        </a:spcBef>
        <a:spcAft>
          <a:spcPct val="0"/>
        </a:spcAft>
        <a:defRPr sz="2081">
          <a:solidFill>
            <a:schemeClr val="tx2"/>
          </a:solidFill>
          <a:latin typeface="Times New Roman" pitchFamily="18" charset="0"/>
        </a:defRPr>
      </a:lvl7pPr>
      <a:lvl8pPr marL="657403" algn="ctr" rtl="0" fontAlgn="base">
        <a:spcBef>
          <a:spcPct val="0"/>
        </a:spcBef>
        <a:spcAft>
          <a:spcPct val="0"/>
        </a:spcAft>
        <a:defRPr sz="2081">
          <a:solidFill>
            <a:schemeClr val="tx2"/>
          </a:solidFill>
          <a:latin typeface="Times New Roman" pitchFamily="18" charset="0"/>
        </a:defRPr>
      </a:lvl8pPr>
      <a:lvl9pPr marL="876537" algn="ctr" rtl="0" fontAlgn="base">
        <a:spcBef>
          <a:spcPct val="0"/>
        </a:spcBef>
        <a:spcAft>
          <a:spcPct val="0"/>
        </a:spcAft>
        <a:defRPr sz="2081">
          <a:solidFill>
            <a:schemeClr val="tx2"/>
          </a:solidFill>
          <a:latin typeface="Times New Roman" pitchFamily="18" charset="0"/>
        </a:defRPr>
      </a:lvl9pPr>
    </p:titleStyle>
    <p:bodyStyle>
      <a:lvl1pPr marL="163513" indent="-163513" algn="l" rtl="0" eaLnBrk="0" fontAlgn="base" hangingPunct="0">
        <a:spcBef>
          <a:spcPct val="20000"/>
        </a:spcBef>
        <a:spcAft>
          <a:spcPct val="0"/>
        </a:spcAft>
        <a:buChar char="•"/>
        <a:defRPr sz="1500">
          <a:solidFill>
            <a:schemeClr val="tx1"/>
          </a:solidFill>
          <a:latin typeface="+mn-lt"/>
          <a:ea typeface="+mn-ea"/>
          <a:cs typeface="+mn-cs"/>
        </a:defRPr>
      </a:lvl1pPr>
      <a:lvl2pPr marL="355600" indent="-136525" algn="l" rtl="0" eaLnBrk="0" fontAlgn="base" hangingPunct="0">
        <a:spcBef>
          <a:spcPct val="20000"/>
        </a:spcBef>
        <a:spcAft>
          <a:spcPct val="0"/>
        </a:spcAft>
        <a:buChar char="–"/>
        <a:defRPr sz="1300">
          <a:solidFill>
            <a:schemeClr val="tx1"/>
          </a:solidFill>
          <a:latin typeface="+mn-lt"/>
        </a:defRPr>
      </a:lvl2pPr>
      <a:lvl3pPr marL="547688" indent="-109538" algn="l" rtl="0" eaLnBrk="0" fontAlgn="base" hangingPunct="0">
        <a:spcBef>
          <a:spcPct val="20000"/>
        </a:spcBef>
        <a:spcAft>
          <a:spcPct val="0"/>
        </a:spcAft>
        <a:buChar char="•"/>
        <a:defRPr sz="1100">
          <a:solidFill>
            <a:schemeClr val="tx1"/>
          </a:solidFill>
          <a:latin typeface="+mn-lt"/>
        </a:defRPr>
      </a:lvl3pPr>
      <a:lvl4pPr marL="766763" indent="-109538" algn="l" rtl="0" eaLnBrk="0" fontAlgn="base" hangingPunct="0">
        <a:spcBef>
          <a:spcPct val="20000"/>
        </a:spcBef>
        <a:spcAft>
          <a:spcPct val="0"/>
        </a:spcAft>
        <a:buChar char="–"/>
        <a:defRPr sz="900">
          <a:solidFill>
            <a:schemeClr val="tx1"/>
          </a:solidFill>
          <a:latin typeface="+mn-lt"/>
        </a:defRPr>
      </a:lvl4pPr>
      <a:lvl5pPr marL="985838" indent="-109538" algn="l" rtl="0" eaLnBrk="0" fontAlgn="base" hangingPunct="0">
        <a:spcBef>
          <a:spcPct val="20000"/>
        </a:spcBef>
        <a:spcAft>
          <a:spcPct val="0"/>
        </a:spcAft>
        <a:buChar char="»"/>
        <a:defRPr sz="900">
          <a:solidFill>
            <a:schemeClr val="tx1"/>
          </a:solidFill>
          <a:latin typeface="+mn-lt"/>
        </a:defRPr>
      </a:lvl5pPr>
      <a:lvl6pPr marL="1205238" indent="-109568" algn="l" rtl="0" fontAlgn="base">
        <a:spcBef>
          <a:spcPct val="20000"/>
        </a:spcBef>
        <a:spcAft>
          <a:spcPct val="0"/>
        </a:spcAft>
        <a:buChar char="»"/>
        <a:defRPr sz="956">
          <a:solidFill>
            <a:schemeClr val="tx1"/>
          </a:solidFill>
          <a:latin typeface="+mn-lt"/>
        </a:defRPr>
      </a:lvl6pPr>
      <a:lvl7pPr marL="1424372" indent="-109568" algn="l" rtl="0" fontAlgn="base">
        <a:spcBef>
          <a:spcPct val="20000"/>
        </a:spcBef>
        <a:spcAft>
          <a:spcPct val="0"/>
        </a:spcAft>
        <a:buChar char="»"/>
        <a:defRPr sz="956">
          <a:solidFill>
            <a:schemeClr val="tx1"/>
          </a:solidFill>
          <a:latin typeface="+mn-lt"/>
        </a:defRPr>
      </a:lvl7pPr>
      <a:lvl8pPr marL="1643506" indent="-109568" algn="l" rtl="0" fontAlgn="base">
        <a:spcBef>
          <a:spcPct val="20000"/>
        </a:spcBef>
        <a:spcAft>
          <a:spcPct val="0"/>
        </a:spcAft>
        <a:buChar char="»"/>
        <a:defRPr sz="956">
          <a:solidFill>
            <a:schemeClr val="tx1"/>
          </a:solidFill>
          <a:latin typeface="+mn-lt"/>
        </a:defRPr>
      </a:lvl8pPr>
      <a:lvl9pPr marL="1862641" indent="-109568" algn="l" rtl="0" fontAlgn="base">
        <a:spcBef>
          <a:spcPct val="20000"/>
        </a:spcBef>
        <a:spcAft>
          <a:spcPct val="0"/>
        </a:spcAft>
        <a:buChar char="»"/>
        <a:defRPr sz="956">
          <a:solidFill>
            <a:schemeClr val="tx1"/>
          </a:solidFill>
          <a:latin typeface="+mn-lt"/>
        </a:defRPr>
      </a:lvl9pPr>
    </p:bodyStyle>
    <p:otherStyle>
      <a:defPPr>
        <a:defRPr lang="ru-RU"/>
      </a:defPPr>
      <a:lvl1pPr marL="0" algn="l" defTabSz="438268" rtl="0" eaLnBrk="1" latinLnBrk="0" hangingPunct="1">
        <a:defRPr sz="844" kern="1200">
          <a:solidFill>
            <a:schemeClr val="tx1"/>
          </a:solidFill>
          <a:latin typeface="+mn-lt"/>
          <a:ea typeface="+mn-ea"/>
          <a:cs typeface="+mn-cs"/>
        </a:defRPr>
      </a:lvl1pPr>
      <a:lvl2pPr marL="219134" algn="l" defTabSz="438268" rtl="0" eaLnBrk="1" latinLnBrk="0" hangingPunct="1">
        <a:defRPr sz="844" kern="1200">
          <a:solidFill>
            <a:schemeClr val="tx1"/>
          </a:solidFill>
          <a:latin typeface="+mn-lt"/>
          <a:ea typeface="+mn-ea"/>
          <a:cs typeface="+mn-cs"/>
        </a:defRPr>
      </a:lvl2pPr>
      <a:lvl3pPr marL="438268" algn="l" defTabSz="438268" rtl="0" eaLnBrk="1" latinLnBrk="0" hangingPunct="1">
        <a:defRPr sz="844" kern="1200">
          <a:solidFill>
            <a:schemeClr val="tx1"/>
          </a:solidFill>
          <a:latin typeface="+mn-lt"/>
          <a:ea typeface="+mn-ea"/>
          <a:cs typeface="+mn-cs"/>
        </a:defRPr>
      </a:lvl3pPr>
      <a:lvl4pPr marL="657403" algn="l" defTabSz="438268" rtl="0" eaLnBrk="1" latinLnBrk="0" hangingPunct="1">
        <a:defRPr sz="844" kern="1200">
          <a:solidFill>
            <a:schemeClr val="tx1"/>
          </a:solidFill>
          <a:latin typeface="+mn-lt"/>
          <a:ea typeface="+mn-ea"/>
          <a:cs typeface="+mn-cs"/>
        </a:defRPr>
      </a:lvl4pPr>
      <a:lvl5pPr marL="876537" algn="l" defTabSz="438268" rtl="0" eaLnBrk="1" latinLnBrk="0" hangingPunct="1">
        <a:defRPr sz="844" kern="1200">
          <a:solidFill>
            <a:schemeClr val="tx1"/>
          </a:solidFill>
          <a:latin typeface="+mn-lt"/>
          <a:ea typeface="+mn-ea"/>
          <a:cs typeface="+mn-cs"/>
        </a:defRPr>
      </a:lvl5pPr>
      <a:lvl6pPr marL="1095671" algn="l" defTabSz="438268" rtl="0" eaLnBrk="1" latinLnBrk="0" hangingPunct="1">
        <a:defRPr sz="844" kern="1200">
          <a:solidFill>
            <a:schemeClr val="tx1"/>
          </a:solidFill>
          <a:latin typeface="+mn-lt"/>
          <a:ea typeface="+mn-ea"/>
          <a:cs typeface="+mn-cs"/>
        </a:defRPr>
      </a:lvl6pPr>
      <a:lvl7pPr marL="1314806" algn="l" defTabSz="438268" rtl="0" eaLnBrk="1" latinLnBrk="0" hangingPunct="1">
        <a:defRPr sz="844" kern="1200">
          <a:solidFill>
            <a:schemeClr val="tx1"/>
          </a:solidFill>
          <a:latin typeface="+mn-lt"/>
          <a:ea typeface="+mn-ea"/>
          <a:cs typeface="+mn-cs"/>
        </a:defRPr>
      </a:lvl7pPr>
      <a:lvl8pPr marL="1533939" algn="l" defTabSz="438268" rtl="0" eaLnBrk="1" latinLnBrk="0" hangingPunct="1">
        <a:defRPr sz="844" kern="1200">
          <a:solidFill>
            <a:schemeClr val="tx1"/>
          </a:solidFill>
          <a:latin typeface="+mn-lt"/>
          <a:ea typeface="+mn-ea"/>
          <a:cs typeface="+mn-cs"/>
        </a:defRPr>
      </a:lvl8pPr>
      <a:lvl9pPr marL="1753073" algn="l" defTabSz="438268" rtl="0" eaLnBrk="1" latinLnBrk="0" hangingPunct="1">
        <a:defRPr sz="8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6.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png"/><Relationship Id="rId7" Type="http://schemas.openxmlformats.org/officeDocument/2006/relationships/diagramData" Target="../diagrams/data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11" Type="http://schemas.microsoft.com/office/2007/relationships/diagramDrawing" Target="../diagrams/drawing3.xml"/><Relationship Id="rId5" Type="http://schemas.microsoft.com/office/2007/relationships/hdphoto" Target="../media/hdphoto1.wdp"/><Relationship Id="rId10" Type="http://schemas.openxmlformats.org/officeDocument/2006/relationships/diagramColors" Target="../diagrams/colors3.xml"/><Relationship Id="rId4" Type="http://schemas.openxmlformats.org/officeDocument/2006/relationships/image" Target="../media/image6.png"/><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png"/><Relationship Id="rId11" Type="http://schemas.microsoft.com/office/2007/relationships/diagramDrawing" Target="../diagrams/drawing4.xml"/><Relationship Id="rId5" Type="http://schemas.microsoft.com/office/2007/relationships/hdphoto" Target="../media/hdphoto1.wdp"/><Relationship Id="rId10" Type="http://schemas.openxmlformats.org/officeDocument/2006/relationships/diagramColors" Target="../diagrams/colors4.xml"/><Relationship Id="rId4" Type="http://schemas.openxmlformats.org/officeDocument/2006/relationships/image" Target="../media/image6.png"/><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zapadnoedgo.ru&#1086;&#1090;&#1076;&#1077;&#1083;&#1077;&#1085;&#1080;&#1077;/"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diagramQuickStyle" Target="../diagrams/quickStyle1.xml"/><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diagramData" Target="../diagrams/data1.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2.xml"/><Relationship Id="rId1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diagramColors" Target="../diagrams/colors2.xml"/><Relationship Id="rId17"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diagramQuickStyle" Target="../diagrams/quickStyle2.xml"/><Relationship Id="rId5" Type="http://schemas.microsoft.com/office/2007/relationships/hdphoto" Target="../media/hdphoto1.wdp"/><Relationship Id="rId15" Type="http://schemas.openxmlformats.org/officeDocument/2006/relationships/image" Target="../media/image12.png"/><Relationship Id="rId10" Type="http://schemas.openxmlformats.org/officeDocument/2006/relationships/diagramLayout" Target="../diagrams/layout2.xml"/><Relationship Id="rId4" Type="http://schemas.openxmlformats.org/officeDocument/2006/relationships/image" Target="../media/image6.png"/><Relationship Id="rId9" Type="http://schemas.openxmlformats.org/officeDocument/2006/relationships/diagramData" Target="../diagrams/data2.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66" y="0"/>
            <a:ext cx="824173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Прямая соединительная линия 9"/>
          <p:cNvCxnSpPr/>
          <p:nvPr/>
        </p:nvCxnSpPr>
        <p:spPr>
          <a:xfrm>
            <a:off x="842963" y="-20638"/>
            <a:ext cx="0" cy="3908426"/>
          </a:xfrm>
          <a:prstGeom prst="line">
            <a:avLst/>
          </a:prstGeom>
          <a:ln w="19050">
            <a:solidFill>
              <a:srgbClr val="6A93B3"/>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6350" y="3175"/>
            <a:ext cx="842963" cy="514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a:ln w="50800"/>
              <a:solidFill>
                <a:srgbClr val="FFFFFF">
                  <a:shade val="50000"/>
                </a:srgbClr>
              </a:solidFill>
              <a:latin typeface="Calibri" pitchFamily="34" charset="0"/>
              <a:cs typeface="Times New Roman" pitchFamily="18" charset="0"/>
            </a:endParaRPr>
          </a:p>
        </p:txBody>
      </p:sp>
      <p:grpSp>
        <p:nvGrpSpPr>
          <p:cNvPr id="3076" name="Группа 11"/>
          <p:cNvGrpSpPr>
            <a:grpSpLocks/>
          </p:cNvGrpSpPr>
          <p:nvPr/>
        </p:nvGrpSpPr>
        <p:grpSpPr bwMode="auto">
          <a:xfrm rot="5400000">
            <a:off x="-1731962" y="2562224"/>
            <a:ext cx="5227638" cy="61913"/>
            <a:chOff x="4506923" y="1082978"/>
            <a:chExt cx="5573970" cy="19823"/>
          </a:xfrm>
        </p:grpSpPr>
        <p:cxnSp>
          <p:nvCxnSpPr>
            <p:cNvPr id="13" name="Прямая соединительная линия 12"/>
            <p:cNvCxnSpPr/>
            <p:nvPr/>
          </p:nvCxnSpPr>
          <p:spPr>
            <a:xfrm flipV="1">
              <a:off x="4506924" y="1098226"/>
              <a:ext cx="5573970" cy="4575"/>
            </a:xfrm>
            <a:prstGeom prst="line">
              <a:avLst/>
            </a:prstGeom>
            <a:ln w="34925">
              <a:solidFill>
                <a:srgbClr val="C1001F"/>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4506924" y="1082978"/>
              <a:ext cx="5573970" cy="4575"/>
            </a:xfrm>
            <a:prstGeom prst="line">
              <a:avLst/>
            </a:prstGeom>
            <a:ln w="34925">
              <a:solidFill>
                <a:srgbClr val="CAC8C9"/>
              </a:solidFill>
            </a:ln>
          </p:spPr>
          <p:style>
            <a:lnRef idx="1">
              <a:schemeClr val="accent1"/>
            </a:lnRef>
            <a:fillRef idx="0">
              <a:schemeClr val="accent1"/>
            </a:fillRef>
            <a:effectRef idx="0">
              <a:schemeClr val="accent1"/>
            </a:effectRef>
            <a:fontRef idx="minor">
              <a:schemeClr val="tx1"/>
            </a:fontRef>
          </p:style>
        </p:cxnSp>
      </p:grpSp>
      <p:pic>
        <p:nvPicPr>
          <p:cNvPr id="3084" name="Picture 12"/>
          <p:cNvPicPr>
            <a:picLocks noChangeAspect="1" noChangeArrowheads="1"/>
          </p:cNvPicPr>
          <p:nvPr/>
        </p:nvPicPr>
        <p:blipFill>
          <a:blip r:embed="rId4"/>
          <a:srcRect/>
          <a:stretch>
            <a:fillRect/>
          </a:stretch>
        </p:blipFill>
        <p:spPr bwMode="auto">
          <a:xfrm>
            <a:off x="-3175" y="0"/>
            <a:ext cx="841375" cy="5138738"/>
          </a:xfrm>
          <a:prstGeom prst="rect">
            <a:avLst/>
          </a:prstGeom>
          <a:gradFill>
            <a:gsLst>
              <a:gs pos="0">
                <a:schemeClr val="accent1">
                  <a:lumMod val="90000"/>
                  <a:lumOff val="10000"/>
                </a:schemeClr>
              </a:gs>
              <a:gs pos="62000">
                <a:srgbClr val="D1E2FA"/>
              </a:gs>
              <a:gs pos="40000">
                <a:schemeClr val="accent1">
                  <a:tint val="44500"/>
                  <a:satMod val="160000"/>
                </a:schemeClr>
              </a:gs>
              <a:gs pos="100000">
                <a:schemeClr val="accent1">
                  <a:tint val="23500"/>
                  <a:satMod val="160000"/>
                </a:schemeClr>
              </a:gs>
            </a:gsLst>
            <a:lin ang="5400000" scaled="0"/>
          </a:gradFill>
          <a:ln>
            <a:noFill/>
          </a:ln>
          <a:effectLst/>
        </p:spPr>
      </p:pic>
      <p:pic>
        <p:nvPicPr>
          <p:cNvPr id="18" name="Рисунок 17"/>
          <p:cNvPicPr>
            <a:picLocks noChangeAspect="1"/>
          </p:cNvPicPr>
          <p:nvPr/>
        </p:nvPicPr>
        <p:blipFill>
          <a:blip r:embed="rId5"/>
          <a:stretch>
            <a:fillRect/>
          </a:stretch>
        </p:blipFill>
        <p:spPr>
          <a:xfrm>
            <a:off x="115888" y="88900"/>
            <a:ext cx="571500" cy="55721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865190" y="10112"/>
            <a:ext cx="6065517" cy="954107"/>
          </a:xfrm>
          <a:prstGeom prst="rect">
            <a:avLst/>
          </a:prstGeom>
        </p:spPr>
        <p:txBody>
          <a:bodyPr>
            <a:spAutoFit/>
          </a:bodyPr>
          <a:lstStyle>
            <a:defPPr>
              <a:defRPr lang="ru-RU"/>
            </a:defPPr>
            <a:lvl1pPr indent="-342900" algn="just">
              <a:defRPr sz="1600">
                <a:solidFill>
                  <a:schemeClr val="bg1"/>
                </a:solidFill>
                <a:effectLst>
                  <a:outerShdw blurRad="38100" dist="38100" dir="2700000" algn="tl">
                    <a:srgbClr val="000000">
                      <a:alpha val="43137"/>
                    </a:srgbClr>
                  </a:outerShdw>
                </a:effectLst>
                <a:latin typeface="Impact" panose="020B0806030902050204" pitchFamily="34" charset="0"/>
              </a:defRPr>
            </a:lvl1pPr>
          </a:lstStyle>
          <a:p>
            <a:pPr defTabSz="914268" eaLnBrk="1" fontAlgn="auto" hangingPunct="1">
              <a:spcBef>
                <a:spcPts val="0"/>
              </a:spcBef>
              <a:spcAft>
                <a:spcPts val="0"/>
              </a:spcAft>
              <a:defRPr/>
            </a:pPr>
            <a:r>
              <a:rPr lang="ru-RU" sz="1400" spc="10" dirty="0" smtClean="0">
                <a:ln w="3175">
                  <a:noFill/>
                </a:ln>
                <a:solidFill>
                  <a:prstClr val="white"/>
                </a:solidFill>
              </a:rPr>
              <a:t>ФИЛИАЛ «ЦЕНТРАЛЬНЫЙ»</a:t>
            </a:r>
          </a:p>
          <a:p>
            <a:pPr defTabSz="914268" eaLnBrk="1" fontAlgn="auto" hangingPunct="1">
              <a:spcBef>
                <a:spcPts val="0"/>
              </a:spcBef>
              <a:spcAft>
                <a:spcPts val="0"/>
              </a:spcAft>
              <a:defRPr/>
            </a:pPr>
            <a:r>
              <a:rPr lang="ru-RU" sz="1400" spc="10" dirty="0" smtClean="0">
                <a:ln w="3175">
                  <a:noFill/>
                </a:ln>
                <a:solidFill>
                  <a:prstClr val="white"/>
                </a:solidFill>
              </a:rPr>
              <a:t>ФЕДЕРАЛЬНОГО ГОСУДАРСТВЕННОГО АВТОНОМНОГО УЧРЕЖДЕНИЯ  </a:t>
            </a:r>
          </a:p>
          <a:p>
            <a:pPr defTabSz="914268" eaLnBrk="1" fontAlgn="auto" hangingPunct="1">
              <a:spcBef>
                <a:spcPts val="0"/>
              </a:spcBef>
              <a:spcAft>
                <a:spcPts val="0"/>
              </a:spcAft>
              <a:defRPr/>
            </a:pPr>
            <a:r>
              <a:rPr lang="ru-RU" sz="1400" spc="10" dirty="0" smtClean="0">
                <a:ln w="3175">
                  <a:noFill/>
                </a:ln>
                <a:solidFill>
                  <a:prstClr val="white"/>
                </a:solidFill>
              </a:rPr>
              <a:t>«РОСЖИЛКОМПЛЕКС»</a:t>
            </a:r>
          </a:p>
          <a:p>
            <a:pPr defTabSz="914268" eaLnBrk="1" fontAlgn="auto" hangingPunct="1">
              <a:spcBef>
                <a:spcPts val="0"/>
              </a:spcBef>
              <a:spcAft>
                <a:spcPts val="0"/>
              </a:spcAft>
              <a:defRPr/>
            </a:pPr>
            <a:r>
              <a:rPr lang="ru-RU" sz="1400" spc="10" dirty="0" smtClean="0">
                <a:ln w="3175">
                  <a:noFill/>
                </a:ln>
                <a:solidFill>
                  <a:prstClr val="white"/>
                </a:solidFill>
              </a:rPr>
              <a:t>МИНИСТЕРСТВА ОБОРОНЫ РОССИЙСКОЙ ФЕДЕРАЦИИ</a:t>
            </a:r>
            <a:endParaRPr lang="ru-RU" sz="1400" spc="10" dirty="0">
              <a:ln w="3175">
                <a:noFill/>
              </a:ln>
              <a:solidFill>
                <a:prstClr val="white"/>
              </a:solidFill>
            </a:endParaRPr>
          </a:p>
        </p:txBody>
      </p:sp>
      <p:sp>
        <p:nvSpPr>
          <p:cNvPr id="16" name="TextBox 15"/>
          <p:cNvSpPr txBox="1"/>
          <p:nvPr/>
        </p:nvSpPr>
        <p:spPr>
          <a:xfrm>
            <a:off x="936102" y="4515966"/>
            <a:ext cx="6065515" cy="584775"/>
          </a:xfrm>
          <a:prstGeom prst="rect">
            <a:avLst/>
          </a:prstGeom>
        </p:spPr>
        <p:txBody>
          <a:bodyPr>
            <a:spAutoFit/>
          </a:bodyPr>
          <a:lstStyle>
            <a:defPPr>
              <a:defRPr lang="ru-RU"/>
            </a:defPPr>
            <a:lvl1pPr indent="-342900" algn="just">
              <a:defRPr>
                <a:solidFill>
                  <a:schemeClr val="bg1"/>
                </a:solidFill>
                <a:effectLst>
                  <a:outerShdw blurRad="38100" dist="38100" dir="2700000" algn="tl">
                    <a:srgbClr val="000000">
                      <a:alpha val="43137"/>
                    </a:srgbClr>
                  </a:outerShdw>
                </a:effectLst>
                <a:latin typeface="Impact" panose="020B0806030902050204" pitchFamily="34" charset="0"/>
              </a:defRPr>
            </a:lvl1pPr>
          </a:lstStyle>
          <a:p>
            <a:pPr defTabSz="914268" eaLnBrk="1" fontAlgn="auto" hangingPunct="1">
              <a:spcBef>
                <a:spcPts val="0"/>
              </a:spcBef>
              <a:spcAft>
                <a:spcPts val="0"/>
              </a:spcAft>
              <a:defRPr/>
            </a:pPr>
            <a:r>
              <a:rPr lang="ru-RU" sz="1400" spc="10" dirty="0">
                <a:ln w="3175">
                  <a:noFill/>
                </a:ln>
                <a:solidFill>
                  <a:prstClr val="white"/>
                </a:solidFill>
              </a:rPr>
              <a:t>Начальник </a:t>
            </a:r>
            <a:r>
              <a:rPr lang="ru-RU" sz="1400" spc="10" dirty="0" smtClean="0">
                <a:ln w="3175">
                  <a:noFill/>
                </a:ln>
                <a:solidFill>
                  <a:prstClr val="white"/>
                </a:solidFill>
              </a:rPr>
              <a:t>отдела реализации НИС</a:t>
            </a:r>
          </a:p>
          <a:p>
            <a:pPr defTabSz="914268" eaLnBrk="1" fontAlgn="auto" hangingPunct="1">
              <a:spcBef>
                <a:spcPts val="0"/>
              </a:spcBef>
              <a:spcAft>
                <a:spcPts val="0"/>
              </a:spcAft>
              <a:defRPr/>
            </a:pPr>
            <a:r>
              <a:rPr lang="ru-RU" spc="10" dirty="0" smtClean="0">
                <a:ln w="3175">
                  <a:noFill/>
                </a:ln>
                <a:solidFill>
                  <a:prstClr val="white"/>
                </a:solidFill>
              </a:rPr>
              <a:t>Посохова </a:t>
            </a:r>
            <a:r>
              <a:rPr lang="ru-RU" spc="10" dirty="0">
                <a:ln w="3175">
                  <a:noFill/>
                </a:ln>
                <a:solidFill>
                  <a:prstClr val="white"/>
                </a:solidFill>
              </a:rPr>
              <a:t>Светлана </a:t>
            </a:r>
            <a:r>
              <a:rPr lang="ru-RU" spc="10" dirty="0" smtClean="0">
                <a:ln w="3175">
                  <a:noFill/>
                </a:ln>
                <a:solidFill>
                  <a:prstClr val="white"/>
                </a:solidFill>
              </a:rPr>
              <a:t>Витальевна</a:t>
            </a:r>
            <a:endParaRPr lang="ru-RU" spc="10" dirty="0">
              <a:ln w="3175">
                <a:noFill/>
              </a:ln>
              <a:solidFill>
                <a:prstClr val="white"/>
              </a:solidFill>
            </a:endParaRPr>
          </a:p>
        </p:txBody>
      </p:sp>
      <p:sp>
        <p:nvSpPr>
          <p:cNvPr id="17" name="Прямоугольник 16"/>
          <p:cNvSpPr/>
          <p:nvPr/>
        </p:nvSpPr>
        <p:spPr>
          <a:xfrm>
            <a:off x="971603" y="1131590"/>
            <a:ext cx="8172397" cy="738664"/>
          </a:xfrm>
          <a:prstGeom prst="rect">
            <a:avLst/>
          </a:prstGeom>
        </p:spPr>
        <p:txBody>
          <a:bodyPr>
            <a:spAutoFit/>
          </a:bodyPr>
          <a:lstStyle/>
          <a:p>
            <a:pPr indent="-192876" defTabSz="914268" eaLnBrk="1" fontAlgn="auto" hangingPunct="1">
              <a:spcBef>
                <a:spcPts val="0"/>
              </a:spcBef>
              <a:spcAft>
                <a:spcPts val="0"/>
              </a:spcAft>
              <a:defRPr/>
            </a:pPr>
            <a:r>
              <a:rPr lang="ru-RU" sz="2100" spc="10" dirty="0">
                <a:ln w="3175">
                  <a:noFill/>
                </a:ln>
                <a:solidFill>
                  <a:prstClr val="white"/>
                </a:solidFill>
                <a:effectLst>
                  <a:outerShdw blurRad="50800" dist="38100" dir="2700000" algn="tl" rotWithShape="0">
                    <a:prstClr val="black">
                      <a:alpha val="40000"/>
                    </a:prstClr>
                  </a:outerShdw>
                </a:effectLst>
                <a:latin typeface="Impact" panose="020B0806030902050204" pitchFamily="34" charset="0"/>
              </a:rPr>
              <a:t>НАКОПИТЕЛЬНО-ИПОТЕЧНАЯ СИСТЕМА ЖИЛИЩНОГО ОБЕСПЕЧЕНИЯ ВОЕННОСЛУЖАЩИХ ( </a:t>
            </a:r>
            <a:r>
              <a:rPr lang="ru-RU" sz="2100" spc="10">
                <a:ln w="3175">
                  <a:noFill/>
                </a:ln>
                <a:solidFill>
                  <a:prstClr val="white"/>
                </a:solidFill>
                <a:effectLst>
                  <a:outerShdw blurRad="50800" dist="38100" dir="2700000" algn="tl" rotWithShape="0">
                    <a:prstClr val="black">
                      <a:alpha val="40000"/>
                    </a:prstClr>
                  </a:outerShdw>
                </a:effectLst>
                <a:latin typeface="Impact" panose="020B0806030902050204" pitchFamily="34" charset="0"/>
              </a:rPr>
              <a:t>НИС </a:t>
            </a:r>
            <a:r>
              <a:rPr lang="ru-RU" sz="2100" spc="10" smtClean="0">
                <a:ln w="3175">
                  <a:noFill/>
                </a:ln>
                <a:solidFill>
                  <a:prstClr val="white"/>
                </a:solidFill>
                <a:effectLst>
                  <a:outerShdw blurRad="50800" dist="38100" dir="2700000" algn="tl" rotWithShape="0">
                    <a:prstClr val="black">
                      <a:alpha val="40000"/>
                    </a:prstClr>
                  </a:outerShdw>
                </a:effectLst>
                <a:latin typeface="Impact" panose="020B0806030902050204" pitchFamily="34" charset="0"/>
              </a:rPr>
              <a:t>). </a:t>
            </a:r>
            <a:endParaRPr lang="ru-RU" sz="2100" spc="10" dirty="0">
              <a:ln w="3175">
                <a:noFill/>
              </a:ln>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spTree>
    <p:extLst>
      <p:ext uri="{BB962C8B-B14F-4D97-AF65-F5344CB8AC3E}">
        <p14:creationId xmlns:p14="http://schemas.microsoft.com/office/powerpoint/2010/main" val="1812503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41"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265113" y="63552"/>
            <a:ext cx="8439150" cy="338554"/>
          </a:xfrm>
          <a:prstGeom prst="rect">
            <a:avLst/>
          </a:prstGeom>
        </p:spPr>
        <p:txBody>
          <a:bodyPr>
            <a:spAutoFit/>
          </a:bodyPr>
          <a:lstStyle/>
          <a:p>
            <a:pPr indent="-192876" algn="ctr" eaLnBrk="0" hangingPunct="0">
              <a:defRPr/>
            </a:pP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ИСКЛЮЧЕНИЕ ВОЕННОСЛУЖАЩИХ ИЗ РЕЕСТРА УЧАСТНИКОВ НИС</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cs typeface="+mn-cs"/>
            </a:endParaRPr>
          </a:p>
        </p:txBody>
      </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sp>
        <p:nvSpPr>
          <p:cNvPr id="5132" name="TextBox 1"/>
          <p:cNvSpPr txBox="1">
            <a:spLocks noChangeArrowheads="1"/>
          </p:cNvSpPr>
          <p:nvPr/>
        </p:nvSpPr>
        <p:spPr bwMode="auto">
          <a:xfrm>
            <a:off x="1441450" y="1946279"/>
            <a:ext cx="2492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a:lnSpc>
                <a:spcPts val="1000"/>
              </a:lnSpc>
            </a:pPr>
            <a:endParaRPr lang="ru-RU" altLang="ru-RU" sz="1600" b="1" dirty="0">
              <a:latin typeface="Impact" pitchFamily="34" charset="0"/>
            </a:endParaRPr>
          </a:p>
        </p:txBody>
      </p:sp>
      <p:sp>
        <p:nvSpPr>
          <p:cNvPr id="5137" name="TextBox 3"/>
          <p:cNvSpPr txBox="1">
            <a:spLocks noChangeArrowheads="1"/>
          </p:cNvSpPr>
          <p:nvPr/>
        </p:nvSpPr>
        <p:spPr bwMode="auto">
          <a:xfrm>
            <a:off x="46012" y="485669"/>
            <a:ext cx="904500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a:r>
              <a:rPr lang="ru-RU" altLang="ru-RU" sz="1200" u="sng" dirty="0">
                <a:solidFill>
                  <a:srgbClr val="3C4A5E"/>
                </a:solidFill>
                <a:latin typeface="Impact" pitchFamily="34" charset="0"/>
              </a:rPr>
              <a:t>Основанием для исключения военнослужащего федеральным органом исполнительной власти или федеральным государственным органом, в которых федеральным законом предусмотрена военная служба, из реестра участников НИС является</a:t>
            </a:r>
            <a:r>
              <a:rPr lang="ru-RU" altLang="ru-RU" sz="1200" u="sng" dirty="0" smtClean="0">
                <a:solidFill>
                  <a:srgbClr val="3C4A5E"/>
                </a:solidFill>
                <a:latin typeface="Impact" pitchFamily="34" charset="0"/>
              </a:rPr>
              <a:t>:</a:t>
            </a:r>
          </a:p>
          <a:p>
            <a:pPr algn="ctr"/>
            <a:endParaRPr lang="ru-RU" altLang="ru-RU" sz="500" dirty="0">
              <a:solidFill>
                <a:srgbClr val="3C4A5E"/>
              </a:solidFill>
              <a:latin typeface="Impact" pitchFamily="34" charset="0"/>
            </a:endParaRPr>
          </a:p>
          <a:p>
            <a:pPr marL="285750" indent="-285750">
              <a:buFontTx/>
              <a:buChar char="-"/>
            </a:pPr>
            <a:r>
              <a:rPr lang="ru-RU" altLang="ru-RU" sz="1400" dirty="0" smtClean="0">
                <a:solidFill>
                  <a:srgbClr val="3C4A5E"/>
                </a:solidFill>
                <a:latin typeface="Impact" pitchFamily="34" charset="0"/>
              </a:rPr>
              <a:t>увольнение </a:t>
            </a:r>
            <a:r>
              <a:rPr lang="ru-RU" altLang="ru-RU" sz="1400" dirty="0">
                <a:solidFill>
                  <a:srgbClr val="3C4A5E"/>
                </a:solidFill>
                <a:latin typeface="Impact" pitchFamily="34" charset="0"/>
              </a:rPr>
              <a:t>его с военной службы</a:t>
            </a:r>
            <a:r>
              <a:rPr lang="ru-RU" altLang="ru-RU" sz="1400" dirty="0" smtClean="0">
                <a:solidFill>
                  <a:srgbClr val="3C4A5E"/>
                </a:solidFill>
                <a:latin typeface="Impact" pitchFamily="34" charset="0"/>
              </a:rPr>
              <a:t>;</a:t>
            </a:r>
          </a:p>
          <a:p>
            <a:endParaRPr lang="ru-RU" altLang="ru-RU" sz="500" dirty="0" smtClean="0">
              <a:solidFill>
                <a:srgbClr val="3C4A5E"/>
              </a:solidFill>
              <a:latin typeface="Impact" pitchFamily="34" charset="0"/>
            </a:endParaRPr>
          </a:p>
          <a:p>
            <a:pPr marL="285750" indent="-285750">
              <a:buFontTx/>
              <a:buChar char="-"/>
            </a:pPr>
            <a:r>
              <a:rPr lang="ru-RU" altLang="ru-RU" sz="1400" dirty="0" smtClean="0">
                <a:solidFill>
                  <a:srgbClr val="3C4A5E"/>
                </a:solidFill>
                <a:latin typeface="Impact" pitchFamily="34" charset="0"/>
              </a:rPr>
              <a:t>исключение </a:t>
            </a:r>
            <a:r>
              <a:rPr lang="ru-RU" altLang="ru-RU" sz="1400" dirty="0">
                <a:solidFill>
                  <a:srgbClr val="3C4A5E"/>
                </a:solidFill>
                <a:latin typeface="Impact" pitchFamily="34" charset="0"/>
              </a:rPr>
              <a:t>его из списков личного состава воинской части в связи с его гибелью или </a:t>
            </a:r>
            <a:r>
              <a:rPr lang="ru-RU" altLang="ru-RU" sz="1400" dirty="0" smtClean="0">
                <a:solidFill>
                  <a:srgbClr val="3C4A5E"/>
                </a:solidFill>
                <a:latin typeface="Impact" pitchFamily="34" charset="0"/>
              </a:rPr>
              <a:t>смертью, признанием </a:t>
            </a:r>
            <a:r>
              <a:rPr lang="ru-RU" altLang="ru-RU" sz="1400" dirty="0">
                <a:solidFill>
                  <a:srgbClr val="3C4A5E"/>
                </a:solidFill>
                <a:latin typeface="Impact" pitchFamily="34" charset="0"/>
              </a:rPr>
              <a:t>его в установленном законом порядке безвестно отсутствующим или объявлением его </a:t>
            </a:r>
            <a:r>
              <a:rPr lang="ru-RU" altLang="ru-RU" sz="1400" dirty="0" smtClean="0">
                <a:solidFill>
                  <a:srgbClr val="3C4A5E"/>
                </a:solidFill>
                <a:latin typeface="Impact" pitchFamily="34" charset="0"/>
              </a:rPr>
              <a:t>умершим;</a:t>
            </a:r>
          </a:p>
          <a:p>
            <a:endParaRPr lang="ru-RU" altLang="ru-RU" sz="500" dirty="0" smtClean="0">
              <a:solidFill>
                <a:srgbClr val="3C4A5E"/>
              </a:solidFill>
              <a:latin typeface="Impact" pitchFamily="34" charset="0"/>
            </a:endParaRPr>
          </a:p>
          <a:p>
            <a:pPr marL="285750" indent="-285750">
              <a:buFontTx/>
              <a:buChar char="-"/>
            </a:pPr>
            <a:r>
              <a:rPr lang="ru-RU" altLang="ru-RU" sz="1400" dirty="0" smtClean="0">
                <a:solidFill>
                  <a:srgbClr val="3C4A5E"/>
                </a:solidFill>
                <a:latin typeface="Impact" pitchFamily="34" charset="0"/>
              </a:rPr>
              <a:t>исполнение </a:t>
            </a:r>
            <a:r>
              <a:rPr lang="ru-RU" altLang="ru-RU" sz="1400" dirty="0">
                <a:solidFill>
                  <a:srgbClr val="3C4A5E"/>
                </a:solidFill>
                <a:latin typeface="Impact" pitchFamily="34" charset="0"/>
              </a:rPr>
              <a:t>государством своих обязательств по обеспечению военнослужащего в период прохождения военной службы жилым помещением (за исключением жилого помещения специализированного жилищного фонда) иным предусмотренным нормативными правовыми актами Президента Российской Федерации способом за счет средств федерального бюджета.</a:t>
            </a:r>
          </a:p>
        </p:txBody>
      </p:sp>
      <p:sp>
        <p:nvSpPr>
          <p:cNvPr id="42" name="Овал 41"/>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10</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grpSp>
        <p:nvGrpSpPr>
          <p:cNvPr id="38" name="Группа 634"/>
          <p:cNvGrpSpPr>
            <a:grpSpLocks/>
          </p:cNvGrpSpPr>
          <p:nvPr/>
        </p:nvGrpSpPr>
        <p:grpSpPr bwMode="auto">
          <a:xfrm>
            <a:off x="-14282" y="415925"/>
            <a:ext cx="9158288" cy="69850"/>
            <a:chOff x="827584" y="5524078"/>
            <a:chExt cx="5688632" cy="699236"/>
          </a:xfrm>
        </p:grpSpPr>
        <p:sp>
          <p:nvSpPr>
            <p:cNvPr id="39" name="Прямоугольник 38"/>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43" name="Прямоугольник 42"/>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sp>
        <p:nvSpPr>
          <p:cNvPr id="4" name="Прямоугольник 3"/>
          <p:cNvSpPr/>
          <p:nvPr/>
        </p:nvSpPr>
        <p:spPr>
          <a:xfrm>
            <a:off x="42308" y="2571641"/>
            <a:ext cx="9045004" cy="646331"/>
          </a:xfrm>
          <a:prstGeom prst="rect">
            <a:avLst/>
          </a:prstGeom>
        </p:spPr>
        <p:txBody>
          <a:bodyPr wrap="square">
            <a:spAutoFit/>
          </a:bodyPr>
          <a:lstStyle/>
          <a:p>
            <a:pPr algn="ctr"/>
            <a:r>
              <a:rPr lang="ru-RU" sz="1200" u="sng" dirty="0">
                <a:solidFill>
                  <a:srgbClr val="FF0000"/>
                </a:solidFill>
                <a:latin typeface="Impact" panose="020B0806030902050204" pitchFamily="34" charset="0"/>
              </a:rPr>
              <a:t>В течении </a:t>
            </a:r>
            <a:r>
              <a:rPr lang="ru-RU" sz="1200" u="sng" dirty="0" smtClean="0">
                <a:solidFill>
                  <a:srgbClr val="FF0000"/>
                </a:solidFill>
                <a:latin typeface="Impact" panose="020B0806030902050204" pitchFamily="34" charset="0"/>
              </a:rPr>
              <a:t>5 рабочих дней </a:t>
            </a:r>
            <a:r>
              <a:rPr lang="ru-RU" sz="1200" dirty="0">
                <a:latin typeface="Impact" panose="020B0806030902050204" pitchFamily="34" charset="0"/>
              </a:rPr>
              <a:t>после издания приказа об исключении военнослужащего (участника НИС) из списков личного состава воинской части ответственным должностным лицом воин­ской части оформляется список участников НИС для исключения из реестра и предоставляется на утверждение </a:t>
            </a:r>
            <a:r>
              <a:rPr lang="ru-RU" sz="1200" u="sng" dirty="0">
                <a:latin typeface="Impact" panose="020B0806030902050204" pitchFamily="34" charset="0"/>
              </a:rPr>
              <a:t>начальнику кадрового органа и командиру войсковой части</a:t>
            </a:r>
          </a:p>
        </p:txBody>
      </p:sp>
      <p:pic>
        <p:nvPicPr>
          <p:cNvPr id="44" name="Рисунок 16"/>
          <p:cNvPicPr>
            <a:picLocks noChangeAspect="1"/>
          </p:cNvPicPr>
          <p:nvPr/>
        </p:nvPicPr>
        <p:blipFill>
          <a:blip r:embed="rId7"/>
          <a:srcRect/>
          <a:stretch>
            <a:fillRect/>
          </a:stretch>
        </p:blipFill>
        <p:spPr bwMode="auto">
          <a:xfrm>
            <a:off x="-31667" y="2996992"/>
            <a:ext cx="782930" cy="1192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42308" y="4182754"/>
            <a:ext cx="1817892" cy="338554"/>
          </a:xfrm>
          <a:prstGeom prst="rect">
            <a:avLst/>
          </a:prstGeom>
          <a:noFill/>
          <a:effectLst>
            <a:softEdge rad="63500"/>
          </a:effectLst>
        </p:spPr>
        <p:txBody>
          <a:bodyPr wrap="square" anchor="ctr">
            <a:spAutoFit/>
          </a:bodyPr>
          <a:lstStyle/>
          <a:p>
            <a:pPr>
              <a:defRPr/>
            </a:pPr>
            <a:r>
              <a:rPr lang="ru-RU" sz="800" dirty="0" smtClean="0">
                <a:solidFill>
                  <a:schemeClr val="tx2">
                    <a:lumMod val="75000"/>
                  </a:schemeClr>
                </a:solidFill>
                <a:latin typeface="Impact" panose="020B0806030902050204" pitchFamily="34" charset="0"/>
                <a:cs typeface="Times New Roman" panose="02020603050405020304" pitchFamily="18" charset="0"/>
              </a:rPr>
              <a:t>Исключение военнослужащего </a:t>
            </a:r>
          </a:p>
          <a:p>
            <a:pPr>
              <a:defRPr/>
            </a:pPr>
            <a:r>
              <a:rPr lang="ru-RU" sz="800" dirty="0" smtClean="0">
                <a:solidFill>
                  <a:schemeClr val="tx2">
                    <a:lumMod val="75000"/>
                  </a:schemeClr>
                </a:solidFill>
                <a:latin typeface="Impact" panose="020B0806030902050204" pitchFamily="34" charset="0"/>
                <a:cs typeface="Times New Roman" panose="02020603050405020304" pitchFamily="18" charset="0"/>
              </a:rPr>
              <a:t>из реестра НИС</a:t>
            </a:r>
            <a:endParaRPr lang="ru-RU" sz="800" dirty="0">
              <a:solidFill>
                <a:schemeClr val="tx2">
                  <a:lumMod val="75000"/>
                </a:schemeClr>
              </a:solidFill>
              <a:latin typeface="Impact" panose="020B0806030902050204" pitchFamily="34" charset="0"/>
              <a:cs typeface="Times New Roman" panose="02020603050405020304" pitchFamily="18" charset="0"/>
            </a:endParaRPr>
          </a:p>
        </p:txBody>
      </p:sp>
      <p:sp>
        <p:nvSpPr>
          <p:cNvPr id="46" name="Прямоугольник 45"/>
          <p:cNvSpPr/>
          <p:nvPr/>
        </p:nvSpPr>
        <p:spPr>
          <a:xfrm>
            <a:off x="766495" y="3345821"/>
            <a:ext cx="902945" cy="594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Impact" panose="020B0806030902050204" pitchFamily="34" charset="0"/>
              </a:rPr>
              <a:t>Командир в/ч</a:t>
            </a:r>
            <a:endParaRPr lang="ru-RU" sz="1200" dirty="0">
              <a:latin typeface="Impact" panose="020B0806030902050204" pitchFamily="34" charset="0"/>
            </a:endParaRPr>
          </a:p>
        </p:txBody>
      </p:sp>
      <p:sp>
        <p:nvSpPr>
          <p:cNvPr id="47" name="Стрелка вправо 46"/>
          <p:cNvSpPr/>
          <p:nvPr/>
        </p:nvSpPr>
        <p:spPr>
          <a:xfrm>
            <a:off x="1736855" y="3288677"/>
            <a:ext cx="1718663" cy="43520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900" dirty="0" smtClean="0">
                <a:solidFill>
                  <a:schemeClr val="tx1"/>
                </a:solidFill>
                <a:latin typeface="Impact" panose="020B0806030902050204" pitchFamily="34" charset="0"/>
              </a:rPr>
              <a:t>Список на исключение</a:t>
            </a:r>
            <a:endParaRPr lang="ru-RU" sz="900" dirty="0">
              <a:solidFill>
                <a:schemeClr val="tx1"/>
              </a:solidFill>
              <a:latin typeface="Impact" panose="020B0806030902050204" pitchFamily="34" charset="0"/>
            </a:endParaRPr>
          </a:p>
        </p:txBody>
      </p:sp>
      <p:pic>
        <p:nvPicPr>
          <p:cNvPr id="5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5519" y="3248819"/>
            <a:ext cx="805889" cy="83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2120" y="3178110"/>
            <a:ext cx="1155089" cy="95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descr="C:\Users\Farkhutdinov-IR\Downloads\Screenshot-2018-1-23 Hospital free vector icon designed by Retinaicon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7094" y="3125999"/>
            <a:ext cx="1057627" cy="10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29"/>
          <p:cNvSpPr txBox="1">
            <a:spLocks noChangeArrowheads="1"/>
          </p:cNvSpPr>
          <p:nvPr/>
        </p:nvSpPr>
        <p:spPr bwMode="auto">
          <a:xfrm>
            <a:off x="7487816" y="4113813"/>
            <a:ext cx="16561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a:r>
              <a:rPr lang="ru-RU" altLang="ru-RU" sz="1200" dirty="0" smtClean="0">
                <a:solidFill>
                  <a:schemeClr val="tx2">
                    <a:lumMod val="75000"/>
                  </a:schemeClr>
                </a:solidFill>
                <a:latin typeface="Impact" pitchFamily="34" charset="0"/>
              </a:rPr>
              <a:t>РОСВОЕНИПОТЕКА </a:t>
            </a:r>
            <a:r>
              <a:rPr lang="ru-RU" altLang="ru-RU" sz="1200" dirty="0" smtClean="0">
                <a:solidFill>
                  <a:srgbClr val="C00000"/>
                </a:solidFill>
                <a:latin typeface="Impact" pitchFamily="34" charset="0"/>
              </a:rPr>
              <a:t>(закрытие </a:t>
            </a:r>
            <a:r>
              <a:rPr lang="ru-RU" altLang="ru-RU" sz="1200" dirty="0">
                <a:solidFill>
                  <a:srgbClr val="C00000"/>
                </a:solidFill>
                <a:latin typeface="Impact" pitchFamily="34" charset="0"/>
              </a:rPr>
              <a:t>накопительного счета участника НИС </a:t>
            </a:r>
            <a:r>
              <a:rPr lang="ru-RU" altLang="ru-RU" sz="1200" dirty="0" smtClean="0">
                <a:solidFill>
                  <a:srgbClr val="C00000"/>
                </a:solidFill>
                <a:latin typeface="Impact" pitchFamily="34" charset="0"/>
              </a:rPr>
              <a:t>)</a:t>
            </a:r>
            <a:endParaRPr lang="ru-RU" altLang="ru-RU" sz="1200" dirty="0">
              <a:solidFill>
                <a:srgbClr val="C00000"/>
              </a:solidFill>
              <a:latin typeface="Impact" pitchFamily="34" charset="0"/>
            </a:endParaRPr>
          </a:p>
        </p:txBody>
      </p:sp>
      <p:sp>
        <p:nvSpPr>
          <p:cNvPr id="58" name="Стрелка вправо 57"/>
          <p:cNvSpPr/>
          <p:nvPr/>
        </p:nvSpPr>
        <p:spPr>
          <a:xfrm>
            <a:off x="4286056" y="3395236"/>
            <a:ext cx="1465539" cy="518288"/>
          </a:xfrm>
          <a:prstGeom prst="rightArrow">
            <a:avLst>
              <a:gd name="adj1" fmla="val 50000"/>
              <a:gd name="adj2" fmla="val 47206"/>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Impact" panose="020B0806030902050204" pitchFamily="34" charset="0"/>
              </a:rPr>
              <a:t>Список + документы</a:t>
            </a:r>
            <a:endParaRPr lang="ru-RU" sz="1000" dirty="0">
              <a:solidFill>
                <a:schemeClr val="tx1"/>
              </a:solidFill>
              <a:latin typeface="Impact" panose="020B0806030902050204" pitchFamily="34" charset="0"/>
            </a:endParaRPr>
          </a:p>
        </p:txBody>
      </p:sp>
      <p:sp>
        <p:nvSpPr>
          <p:cNvPr id="59" name="Стрелка вправо 58"/>
          <p:cNvSpPr/>
          <p:nvPr/>
        </p:nvSpPr>
        <p:spPr>
          <a:xfrm>
            <a:off x="6732238" y="3395236"/>
            <a:ext cx="1031975" cy="24230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1"/>
              </a:solidFill>
            </a:endParaRPr>
          </a:p>
        </p:txBody>
      </p:sp>
      <p:pic>
        <p:nvPicPr>
          <p:cNvPr id="6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9621" y="4170511"/>
            <a:ext cx="615467" cy="71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1277787" y="4868761"/>
            <a:ext cx="1603637" cy="261610"/>
          </a:xfrm>
          <a:prstGeom prst="rect">
            <a:avLst/>
          </a:prstGeom>
          <a:noFill/>
          <a:effectLst>
            <a:softEdge rad="63500"/>
          </a:effectLst>
        </p:spPr>
        <p:txBody>
          <a:bodyPr wrap="square" anchor="ctr">
            <a:spAutoFit/>
          </a:bodyPr>
          <a:lstStyle/>
          <a:p>
            <a:pP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Военный</a:t>
            </a:r>
            <a:r>
              <a:rPr lang="ru-RU" sz="800" dirty="0" smtClean="0">
                <a:solidFill>
                  <a:schemeClr val="tx2">
                    <a:lumMod val="75000"/>
                  </a:schemeClr>
                </a:solidFill>
                <a:latin typeface="Impact" panose="020B0806030902050204" pitchFamily="34" charset="0"/>
                <a:cs typeface="Times New Roman" panose="02020603050405020304" pitchFamily="18" charset="0"/>
              </a:rPr>
              <a:t> </a:t>
            </a:r>
            <a:r>
              <a:rPr lang="ru-RU" sz="1000" dirty="0" smtClean="0">
                <a:solidFill>
                  <a:schemeClr val="tx2">
                    <a:lumMod val="75000"/>
                  </a:schemeClr>
                </a:solidFill>
                <a:latin typeface="Impact" panose="020B0806030902050204" pitchFamily="34" charset="0"/>
                <a:cs typeface="Times New Roman" panose="02020603050405020304" pitchFamily="18" charset="0"/>
              </a:rPr>
              <a:t>комиссариат</a:t>
            </a:r>
            <a:endParaRPr lang="ru-RU" sz="1000" dirty="0">
              <a:solidFill>
                <a:schemeClr val="tx2">
                  <a:lumMod val="75000"/>
                </a:schemeClr>
              </a:solidFill>
              <a:latin typeface="Impact" panose="020B0806030902050204" pitchFamily="34" charset="0"/>
              <a:cs typeface="Times New Roman" panose="02020603050405020304" pitchFamily="18" charset="0"/>
            </a:endParaRPr>
          </a:p>
        </p:txBody>
      </p:sp>
      <p:sp>
        <p:nvSpPr>
          <p:cNvPr id="64" name="TextBox 63"/>
          <p:cNvSpPr txBox="1"/>
          <p:nvPr/>
        </p:nvSpPr>
        <p:spPr>
          <a:xfrm>
            <a:off x="1749236" y="3776141"/>
            <a:ext cx="145165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a:latin typeface="Impact" panose="020B0806030902050204" pitchFamily="34" charset="0"/>
              </a:rPr>
              <a:t>5</a:t>
            </a:r>
            <a:r>
              <a:rPr lang="ru-RU" sz="1400" dirty="0" smtClean="0">
                <a:latin typeface="Impact" panose="020B0806030902050204" pitchFamily="34" charset="0"/>
              </a:rPr>
              <a:t> рабочих дней</a:t>
            </a:r>
            <a:endParaRPr lang="ru-RU" sz="1400" dirty="0">
              <a:latin typeface="Impact" panose="020B0806030902050204" pitchFamily="34" charset="0"/>
            </a:endParaRPr>
          </a:p>
        </p:txBody>
      </p:sp>
      <p:sp>
        <p:nvSpPr>
          <p:cNvPr id="65" name="Shape 64"/>
          <p:cNvSpPr/>
          <p:nvPr/>
        </p:nvSpPr>
        <p:spPr>
          <a:xfrm rot="12499918">
            <a:off x="4245547" y="3852150"/>
            <a:ext cx="1343628" cy="100380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29"/>
          <p:cNvSpPr txBox="1">
            <a:spLocks noChangeArrowheads="1"/>
          </p:cNvSpPr>
          <p:nvPr/>
        </p:nvSpPr>
        <p:spPr bwMode="auto">
          <a:xfrm>
            <a:off x="5436096" y="4158946"/>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a:r>
              <a:rPr lang="ru-RU" altLang="ru-RU" sz="1400" dirty="0" smtClean="0">
                <a:solidFill>
                  <a:schemeClr val="tx2">
                    <a:lumMod val="75000"/>
                  </a:schemeClr>
                </a:solidFill>
                <a:latin typeface="Impact" pitchFamily="34" charset="0"/>
              </a:rPr>
              <a:t>Департамент</a:t>
            </a:r>
            <a:endParaRPr lang="ru-RU" altLang="ru-RU" sz="800" dirty="0">
              <a:solidFill>
                <a:schemeClr val="tx2">
                  <a:lumMod val="75000"/>
                </a:schemeClr>
              </a:solidFill>
              <a:latin typeface="Impact" pitchFamily="34" charset="0"/>
            </a:endParaRPr>
          </a:p>
        </p:txBody>
      </p:sp>
      <p:sp>
        <p:nvSpPr>
          <p:cNvPr id="66" name="Стрелка вправо 65"/>
          <p:cNvSpPr/>
          <p:nvPr/>
        </p:nvSpPr>
        <p:spPr>
          <a:xfrm rot="10800000">
            <a:off x="6732240" y="3773792"/>
            <a:ext cx="1054854" cy="2229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1"/>
              </a:solidFill>
            </a:endParaRPr>
          </a:p>
        </p:txBody>
      </p:sp>
      <p:pic>
        <p:nvPicPr>
          <p:cNvPr id="67" name="chart"/>
          <p:cNvPicPr>
            <a:picLocks noChangeAspect="1"/>
          </p:cNvPicPr>
          <p:nvPr/>
        </p:nvPicPr>
        <p:blipFill>
          <a:blip r:embed="rId12"/>
          <a:stretch>
            <a:fillRect/>
          </a:stretch>
        </p:blipFill>
        <p:spPr>
          <a:xfrm>
            <a:off x="2784821" y="4352031"/>
            <a:ext cx="1204513" cy="1053288"/>
          </a:xfrm>
          <a:prstGeom prst="rect">
            <a:avLst/>
          </a:prstGeom>
        </p:spPr>
      </p:pic>
      <p:sp>
        <p:nvSpPr>
          <p:cNvPr id="68" name="Shape 67"/>
          <p:cNvSpPr/>
          <p:nvPr/>
        </p:nvSpPr>
        <p:spPr>
          <a:xfrm rot="11931304">
            <a:off x="2429388" y="3899588"/>
            <a:ext cx="1011539" cy="92890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TextBox 29"/>
          <p:cNvSpPr txBox="1">
            <a:spLocks noChangeArrowheads="1"/>
          </p:cNvSpPr>
          <p:nvPr/>
        </p:nvSpPr>
        <p:spPr bwMode="auto">
          <a:xfrm>
            <a:off x="3030371" y="4113813"/>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a:r>
              <a:rPr lang="ru-RU" altLang="ru-RU" sz="1400" dirty="0" smtClean="0">
                <a:solidFill>
                  <a:schemeClr val="tx2">
                    <a:lumMod val="75000"/>
                  </a:schemeClr>
                </a:solidFill>
                <a:latin typeface="Impact" pitchFamily="34" charset="0"/>
              </a:rPr>
              <a:t>Филиал ФГАУ</a:t>
            </a:r>
            <a:endParaRPr lang="ru-RU" altLang="ru-RU" sz="800" dirty="0">
              <a:solidFill>
                <a:schemeClr val="tx2">
                  <a:lumMod val="75000"/>
                </a:schemeClr>
              </a:solidFill>
              <a:latin typeface="Impact" pitchFamily="34" charset="0"/>
            </a:endParaRPr>
          </a:p>
        </p:txBody>
      </p:sp>
      <p:sp>
        <p:nvSpPr>
          <p:cNvPr id="69" name="TextBox 68"/>
          <p:cNvSpPr txBox="1"/>
          <p:nvPr/>
        </p:nvSpPr>
        <p:spPr>
          <a:xfrm>
            <a:off x="3409235" y="4843915"/>
            <a:ext cx="2452778" cy="246221"/>
          </a:xfrm>
          <a:prstGeom prst="rect">
            <a:avLst/>
          </a:prstGeom>
          <a:noFill/>
          <a:effectLst>
            <a:softEdge rad="63500"/>
          </a:effectLst>
        </p:spPr>
        <p:txBody>
          <a:bodyPr wrap="square" anchor="ctr">
            <a:spAutoFit/>
          </a:bodyPr>
          <a:lstStyle/>
          <a:p>
            <a:pPr>
              <a:defRPr/>
            </a:pPr>
            <a:r>
              <a:rPr lang="ru-RU" sz="800" dirty="0" smtClean="0">
                <a:latin typeface="Impact" panose="020B0806030902050204" pitchFamily="34" charset="0"/>
                <a:cs typeface="Times New Roman" panose="02020603050405020304" pitchFamily="18" charset="0"/>
              </a:rPr>
              <a:t>Уведомления об исключении из </a:t>
            </a:r>
            <a:r>
              <a:rPr lang="ru-RU" sz="1000" dirty="0" smtClean="0">
                <a:latin typeface="Impact" panose="020B0806030902050204" pitchFamily="34" charset="0"/>
                <a:cs typeface="Times New Roman" panose="02020603050405020304" pitchFamily="18" charset="0"/>
              </a:rPr>
              <a:t>реестра</a:t>
            </a:r>
            <a:r>
              <a:rPr lang="ru-RU" sz="800" dirty="0" smtClean="0">
                <a:latin typeface="Impact" panose="020B0806030902050204" pitchFamily="34" charset="0"/>
                <a:cs typeface="Times New Roman" panose="02020603050405020304" pitchFamily="18" charset="0"/>
              </a:rPr>
              <a:t> НИС</a:t>
            </a:r>
            <a:endParaRPr lang="ru-RU" sz="800" dirty="0">
              <a:latin typeface="Impact" panose="020B0806030902050204" pitchFamily="34" charset="0"/>
              <a:cs typeface="Times New Roman" panose="02020603050405020304" pitchFamily="18" charset="0"/>
            </a:endParaRPr>
          </a:p>
        </p:txBody>
      </p:sp>
    </p:spTree>
    <p:extLst>
      <p:ext uri="{BB962C8B-B14F-4D97-AF65-F5344CB8AC3E}">
        <p14:creationId xmlns:p14="http://schemas.microsoft.com/office/powerpoint/2010/main" val="2224878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251520" y="526137"/>
            <a:ext cx="8768208" cy="4415075"/>
            <a:chOff x="251520" y="526136"/>
            <a:chExt cx="8768208" cy="4415075"/>
          </a:xfrm>
        </p:grpSpPr>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6"/>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8"/>
            <p:cNvSpPr txBox="1">
              <a:spLocks noChangeArrowheads="1"/>
            </p:cNvSpPr>
            <p:nvPr/>
          </p:nvSpPr>
          <p:spPr bwMode="auto">
            <a:xfrm>
              <a:off x="2339752" y="2617785"/>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6"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77" y="2767010"/>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7" name="Прямоугольник 626"/>
          <p:cNvSpPr/>
          <p:nvPr/>
        </p:nvSpPr>
        <p:spPr>
          <a:xfrm rot="5400000">
            <a:off x="4314625" y="-4345193"/>
            <a:ext cx="500377"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4102" name="Прямоугольник 631"/>
          <p:cNvSpPr>
            <a:spLocks noChangeArrowheads="1"/>
          </p:cNvSpPr>
          <p:nvPr/>
        </p:nvSpPr>
        <p:spPr bwMode="auto">
          <a:xfrm>
            <a:off x="345231" y="-46936"/>
            <a:ext cx="8439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Перечень документов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 для исключения из реестра и </a:t>
            </a:r>
          </a:p>
          <a:p>
            <a:pPr indent="-192876" algn="ctr">
              <a:defRPr/>
            </a:pP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получения дополнительных выплат</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634" name="Овал 633"/>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11</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sp>
        <p:nvSpPr>
          <p:cNvPr id="10260" name="TextBox 36"/>
          <p:cNvSpPr txBox="1">
            <a:spLocks noChangeArrowheads="1"/>
          </p:cNvSpPr>
          <p:nvPr/>
        </p:nvSpPr>
        <p:spPr bwMode="auto">
          <a:xfrm>
            <a:off x="3994151" y="2790512"/>
            <a:ext cx="4943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defTabSz="912813">
              <a:defRPr sz="1500">
                <a:solidFill>
                  <a:schemeClr val="tx1"/>
                </a:solidFill>
                <a:latin typeface="Times New Roman" pitchFamily="18" charset="0"/>
              </a:defRPr>
            </a:lvl1pPr>
            <a:lvl2pPr marL="742950" indent="-285750" defTabSz="912813">
              <a:defRPr sz="1300">
                <a:solidFill>
                  <a:schemeClr val="tx1"/>
                </a:solidFill>
                <a:latin typeface="Times New Roman" pitchFamily="18" charset="0"/>
              </a:defRPr>
            </a:lvl2pPr>
            <a:lvl3pPr marL="1143000" indent="-228600" defTabSz="912813">
              <a:defRPr sz="1100">
                <a:solidFill>
                  <a:schemeClr val="tx1"/>
                </a:solidFill>
                <a:latin typeface="Times New Roman" pitchFamily="18" charset="0"/>
              </a:defRPr>
            </a:lvl3pPr>
            <a:lvl4pPr marL="1600200" indent="-228600" defTabSz="912813">
              <a:defRPr sz="900">
                <a:solidFill>
                  <a:schemeClr val="tx1"/>
                </a:solidFill>
                <a:latin typeface="Times New Roman" pitchFamily="18" charset="0"/>
              </a:defRPr>
            </a:lvl4pPr>
            <a:lvl5pPr marL="2057400" indent="-228600" defTabSz="912813">
              <a:defRPr sz="900">
                <a:solidFill>
                  <a:schemeClr val="tx1"/>
                </a:solidFill>
                <a:latin typeface="Times New Roman" pitchFamily="18" charset="0"/>
              </a:defRPr>
            </a:lvl5pPr>
            <a:lvl6pPr marL="2514600" indent="-228600" defTabSz="912813" eaLnBrk="0" hangingPunct="0">
              <a:defRPr sz="900">
                <a:solidFill>
                  <a:schemeClr val="tx1"/>
                </a:solidFill>
                <a:latin typeface="Times New Roman" pitchFamily="18" charset="0"/>
              </a:defRPr>
            </a:lvl6pPr>
            <a:lvl7pPr marL="2971800" indent="-228600" defTabSz="912813" eaLnBrk="0" hangingPunct="0">
              <a:defRPr sz="900">
                <a:solidFill>
                  <a:schemeClr val="tx1"/>
                </a:solidFill>
                <a:latin typeface="Times New Roman" pitchFamily="18" charset="0"/>
              </a:defRPr>
            </a:lvl7pPr>
            <a:lvl8pPr marL="3429000" indent="-228600" defTabSz="912813" eaLnBrk="0" hangingPunct="0">
              <a:defRPr sz="900">
                <a:solidFill>
                  <a:schemeClr val="tx1"/>
                </a:solidFill>
                <a:latin typeface="Times New Roman" pitchFamily="18" charset="0"/>
              </a:defRPr>
            </a:lvl8pPr>
            <a:lvl9pPr marL="3886200" indent="-228600" defTabSz="912813" eaLnBrk="0" hangingPunct="0">
              <a:defRPr sz="900">
                <a:solidFill>
                  <a:schemeClr val="tx1"/>
                </a:solidFill>
                <a:latin typeface="Times New Roman" pitchFamily="18" charset="0"/>
              </a:defRPr>
            </a:lvl9pPr>
          </a:lstStyle>
          <a:p>
            <a:pPr algn="ctr" eaLnBrk="0" hangingPunct="0"/>
            <a:r>
              <a:rPr lang="ru-RU" altLang="ru-RU" sz="1400" dirty="0">
                <a:solidFill>
                  <a:srgbClr val="3C4A5E"/>
                </a:solidFill>
                <a:latin typeface="Impact" pitchFamily="34" charset="0"/>
                <a:cs typeface="Times New Roman" pitchFamily="18" charset="0"/>
              </a:rPr>
              <a:t>На постоянной основе  в адрес командиров воинских частей направляются информационные письма о предоставлении сведений о количестве военнослужащих не получающих денежную компенсацию.</a:t>
            </a:r>
          </a:p>
        </p:txBody>
      </p:sp>
      <p:grpSp>
        <p:nvGrpSpPr>
          <p:cNvPr id="27" name="Группа 634"/>
          <p:cNvGrpSpPr>
            <a:grpSpLocks/>
          </p:cNvGrpSpPr>
          <p:nvPr/>
        </p:nvGrpSpPr>
        <p:grpSpPr bwMode="auto">
          <a:xfrm>
            <a:off x="-14416" y="471806"/>
            <a:ext cx="9158288" cy="45719"/>
            <a:chOff x="827584" y="5524078"/>
            <a:chExt cx="5688632" cy="699236"/>
          </a:xfrm>
        </p:grpSpPr>
        <p:sp>
          <p:nvSpPr>
            <p:cNvPr id="28" name="Прямоугольник 27"/>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29" name="Прямоугольник 28"/>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sp>
        <p:nvSpPr>
          <p:cNvPr id="30" name="Блок-схема: процесс 29"/>
          <p:cNvSpPr/>
          <p:nvPr/>
        </p:nvSpPr>
        <p:spPr>
          <a:xfrm>
            <a:off x="80300" y="537839"/>
            <a:ext cx="4333244" cy="737767"/>
          </a:xfrm>
          <a:prstGeom prst="flowChartProcess">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chemeClr val="tx1"/>
                </a:solidFill>
                <a:latin typeface="Impact" panose="020B0806030902050204" pitchFamily="34" charset="0"/>
              </a:rPr>
              <a:t>Список документов, </a:t>
            </a:r>
            <a:r>
              <a:rPr lang="ru-RU" sz="1600" dirty="0">
                <a:solidFill>
                  <a:schemeClr val="tx1"/>
                </a:solidFill>
                <a:latin typeface="Impact" panose="020B0806030902050204" pitchFamily="34" charset="0"/>
              </a:rPr>
              <a:t>необходимых для </a:t>
            </a:r>
            <a:r>
              <a:rPr lang="ru-RU" sz="1600" dirty="0" smtClean="0">
                <a:solidFill>
                  <a:schemeClr val="tx1"/>
                </a:solidFill>
                <a:latin typeface="Impact" panose="020B0806030902050204" pitchFamily="34" charset="0"/>
              </a:rPr>
              <a:t>исключения военнослужащего из реестра </a:t>
            </a:r>
            <a:r>
              <a:rPr lang="ru-RU" sz="1600" dirty="0">
                <a:solidFill>
                  <a:schemeClr val="tx1"/>
                </a:solidFill>
                <a:latin typeface="Impact" panose="020B0806030902050204" pitchFamily="34" charset="0"/>
              </a:rPr>
              <a:t>участников НИС:</a:t>
            </a:r>
          </a:p>
        </p:txBody>
      </p:sp>
      <p:sp>
        <p:nvSpPr>
          <p:cNvPr id="31" name="Блок-схема: процесс 30"/>
          <p:cNvSpPr/>
          <p:nvPr/>
        </p:nvSpPr>
        <p:spPr>
          <a:xfrm>
            <a:off x="80300" y="1347614"/>
            <a:ext cx="4333244" cy="3096344"/>
          </a:xfrm>
          <a:prstGeom prst="flowChartProcess">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228600" indent="-228600" algn="just">
              <a:buAutoNum type="arabicPeriod"/>
            </a:pPr>
            <a:r>
              <a:rPr lang="ru-RU" sz="1200" dirty="0" smtClean="0">
                <a:solidFill>
                  <a:schemeClr val="tx1"/>
                </a:solidFill>
                <a:latin typeface="Impact" panose="020B0806030902050204" pitchFamily="34" charset="0"/>
              </a:rPr>
              <a:t>Сопроводительное письмо, </a:t>
            </a:r>
            <a:r>
              <a:rPr lang="ru-RU" sz="1200" dirty="0">
                <a:solidFill>
                  <a:schemeClr val="tx1"/>
                </a:solidFill>
                <a:latin typeface="Impact" panose="020B0806030902050204" pitchFamily="34" charset="0"/>
              </a:rPr>
              <a:t>зарегистрированное </a:t>
            </a:r>
            <a:r>
              <a:rPr lang="ru-RU" sz="1200" dirty="0" smtClean="0">
                <a:solidFill>
                  <a:schemeClr val="tx1"/>
                </a:solidFill>
                <a:latin typeface="Impact" panose="020B0806030902050204" pitchFamily="34" charset="0"/>
              </a:rPr>
              <a:t>в войсковой части</a:t>
            </a:r>
            <a:r>
              <a:rPr lang="en-US" sz="1200" dirty="0" smtClean="0">
                <a:solidFill>
                  <a:schemeClr val="tx1"/>
                </a:solidFill>
                <a:latin typeface="Impact" panose="020B0806030902050204" pitchFamily="34" charset="0"/>
              </a:rPr>
              <a:t>;</a:t>
            </a:r>
            <a:endParaRPr lang="ru-RU" sz="1200" dirty="0" smtClean="0">
              <a:solidFill>
                <a:schemeClr val="tx1"/>
              </a:solidFill>
              <a:latin typeface="Impact" panose="020B0806030902050204" pitchFamily="34" charset="0"/>
            </a:endParaRPr>
          </a:p>
          <a:p>
            <a:pPr marL="228600" indent="-228600" algn="just">
              <a:buAutoNum type="arabicPeriod"/>
            </a:pPr>
            <a:r>
              <a:rPr lang="ru-RU" sz="1200" dirty="0" smtClean="0">
                <a:solidFill>
                  <a:schemeClr val="tx1"/>
                </a:solidFill>
                <a:latin typeface="Impact" panose="020B0806030902050204" pitchFamily="34" charset="0"/>
              </a:rPr>
              <a:t>Сведения </a:t>
            </a:r>
            <a:r>
              <a:rPr lang="ru-RU" sz="1200" dirty="0">
                <a:solidFill>
                  <a:schemeClr val="tx1"/>
                </a:solidFill>
                <a:latin typeface="Impact" panose="020B0806030902050204" pitchFamily="34" charset="0"/>
              </a:rPr>
              <a:t>на исключение по форме согласно Приложения </a:t>
            </a:r>
            <a:r>
              <a:rPr lang="ru-RU" sz="1200" dirty="0" smtClean="0">
                <a:solidFill>
                  <a:schemeClr val="tx1"/>
                </a:solidFill>
                <a:latin typeface="Impact" panose="020B0806030902050204" pitchFamily="34" charset="0"/>
              </a:rPr>
              <a:t>№ 6 </a:t>
            </a:r>
            <a:r>
              <a:rPr lang="ru-RU" sz="1200" dirty="0">
                <a:solidFill>
                  <a:schemeClr val="tx1"/>
                </a:solidFill>
                <a:latin typeface="Impact" panose="020B0806030902050204" pitchFamily="34" charset="0"/>
              </a:rPr>
              <a:t>к Порядку реализации НИС </a:t>
            </a:r>
            <a:r>
              <a:rPr lang="ru-RU" sz="1200" dirty="0" smtClean="0">
                <a:solidFill>
                  <a:schemeClr val="tx1"/>
                </a:solidFill>
                <a:latin typeface="Impact" panose="020B0806030902050204" pitchFamily="34" charset="0"/>
              </a:rPr>
              <a:t>(Приказ </a:t>
            </a:r>
            <a:r>
              <a:rPr lang="ru-RU" sz="1200" dirty="0">
                <a:solidFill>
                  <a:schemeClr val="tx1"/>
                </a:solidFill>
                <a:latin typeface="Impact" panose="020B0806030902050204" pitchFamily="34" charset="0"/>
              </a:rPr>
              <a:t>МО РФ </a:t>
            </a:r>
            <a:r>
              <a:rPr lang="ru-RU" sz="1200" dirty="0" smtClean="0">
                <a:solidFill>
                  <a:schemeClr val="tx1"/>
                </a:solidFill>
                <a:latin typeface="Impact" panose="020B0806030902050204" pitchFamily="34" charset="0"/>
              </a:rPr>
              <a:t>№ 477 от 24.09.2020 </a:t>
            </a:r>
            <a:r>
              <a:rPr lang="ru-RU" sz="1200" dirty="0">
                <a:solidFill>
                  <a:schemeClr val="tx1"/>
                </a:solidFill>
                <a:latin typeface="Impact" panose="020B0806030902050204" pitchFamily="34" charset="0"/>
              </a:rPr>
              <a:t>г</a:t>
            </a:r>
            <a:r>
              <a:rPr lang="ru-RU" sz="1200" dirty="0" smtClean="0">
                <a:solidFill>
                  <a:schemeClr val="tx1"/>
                </a:solidFill>
                <a:latin typeface="Impact" panose="020B0806030902050204" pitchFamily="34" charset="0"/>
              </a:rPr>
              <a:t>.)</a:t>
            </a:r>
            <a:r>
              <a:rPr lang="en-US" sz="1200" dirty="0" smtClean="0">
                <a:solidFill>
                  <a:schemeClr val="tx1"/>
                </a:solidFill>
                <a:latin typeface="Impact" panose="020B0806030902050204" pitchFamily="34" charset="0"/>
              </a:rPr>
              <a:t>;</a:t>
            </a:r>
            <a:endParaRPr lang="ru-RU" sz="1200" dirty="0">
              <a:solidFill>
                <a:schemeClr val="tx1"/>
              </a:solidFill>
              <a:latin typeface="Impact" panose="020B0806030902050204" pitchFamily="34" charset="0"/>
            </a:endParaRPr>
          </a:p>
          <a:p>
            <a:pPr marL="228600" indent="-228600" algn="just">
              <a:buAutoNum type="arabicPeriod"/>
            </a:pPr>
            <a:r>
              <a:rPr lang="ru-RU" sz="1200" dirty="0" smtClean="0">
                <a:solidFill>
                  <a:schemeClr val="tx1"/>
                </a:solidFill>
                <a:latin typeface="Impact" panose="020B0806030902050204" pitchFamily="34" charset="0"/>
              </a:rPr>
              <a:t>Заверенную копию послужного списка или выписку из послужного списка участника НИС</a:t>
            </a:r>
            <a:r>
              <a:rPr lang="en-US" sz="1200" dirty="0" smtClean="0">
                <a:solidFill>
                  <a:schemeClr val="tx1"/>
                </a:solidFill>
                <a:latin typeface="Impact" panose="020B0806030902050204" pitchFamily="34" charset="0"/>
              </a:rPr>
              <a:t>;</a:t>
            </a:r>
            <a:endParaRPr lang="ru-RU" sz="1200" dirty="0">
              <a:solidFill>
                <a:schemeClr val="tx1"/>
              </a:solidFill>
              <a:latin typeface="Impact" panose="020B0806030902050204" pitchFamily="34" charset="0"/>
            </a:endParaRPr>
          </a:p>
          <a:p>
            <a:pPr marL="228600" indent="-228600" algn="just">
              <a:buAutoNum type="arabicPeriod"/>
            </a:pPr>
            <a:r>
              <a:rPr lang="ru-RU" sz="1200" dirty="0" smtClean="0">
                <a:solidFill>
                  <a:schemeClr val="tx1"/>
                </a:solidFill>
                <a:latin typeface="Impact" panose="020B0806030902050204" pitchFamily="34" charset="0"/>
              </a:rPr>
              <a:t>Выписка </a:t>
            </a:r>
            <a:r>
              <a:rPr lang="ru-RU" sz="1200" dirty="0">
                <a:solidFill>
                  <a:schemeClr val="tx1"/>
                </a:solidFill>
                <a:latin typeface="Impact" panose="020B0806030902050204" pitchFamily="34" charset="0"/>
              </a:rPr>
              <a:t>из приказа об исключении военнослужащего из списков личного состава </a:t>
            </a:r>
            <a:r>
              <a:rPr lang="ru-RU" sz="1200" dirty="0" smtClean="0">
                <a:solidFill>
                  <a:schemeClr val="tx1"/>
                </a:solidFill>
                <a:latin typeface="Impact" panose="020B0806030902050204" pitchFamily="34" charset="0"/>
              </a:rPr>
              <a:t> в/ч (по строевой)</a:t>
            </a:r>
            <a:r>
              <a:rPr lang="en-US" sz="1200" dirty="0" smtClean="0">
                <a:solidFill>
                  <a:schemeClr val="tx1"/>
                </a:solidFill>
                <a:latin typeface="Impact" panose="020B0806030902050204" pitchFamily="34" charset="0"/>
              </a:rPr>
              <a:t>;</a:t>
            </a:r>
            <a:endParaRPr lang="ru-RU" sz="1200" dirty="0">
              <a:solidFill>
                <a:schemeClr val="tx1"/>
              </a:solidFill>
              <a:latin typeface="Impact" panose="020B0806030902050204" pitchFamily="34" charset="0"/>
            </a:endParaRPr>
          </a:p>
          <a:p>
            <a:pPr marL="228600" indent="-228600" algn="just">
              <a:buAutoNum type="arabicPeriod"/>
            </a:pPr>
            <a:r>
              <a:rPr lang="ru-RU" sz="1200" dirty="0" smtClean="0">
                <a:solidFill>
                  <a:schemeClr val="tx1"/>
                </a:solidFill>
                <a:latin typeface="Impact" panose="020B0806030902050204" pitchFamily="34" charset="0"/>
              </a:rPr>
              <a:t>Выписка </a:t>
            </a:r>
            <a:r>
              <a:rPr lang="ru-RU" sz="1200" dirty="0">
                <a:solidFill>
                  <a:schemeClr val="tx1"/>
                </a:solidFill>
                <a:latin typeface="Impact" panose="020B0806030902050204" pitchFamily="34" charset="0"/>
              </a:rPr>
              <a:t>из приказа об увольнении </a:t>
            </a:r>
            <a:r>
              <a:rPr lang="ru-RU" sz="1200" dirty="0" smtClean="0">
                <a:solidFill>
                  <a:schemeClr val="tx1"/>
                </a:solidFill>
                <a:latin typeface="Impact" panose="020B0806030902050204" pitchFamily="34" charset="0"/>
              </a:rPr>
              <a:t>военнослужащего</a:t>
            </a:r>
            <a:r>
              <a:rPr lang="en-US" sz="1200" dirty="0" smtClean="0">
                <a:solidFill>
                  <a:schemeClr val="tx1"/>
                </a:solidFill>
                <a:latin typeface="Impact" panose="020B0806030902050204" pitchFamily="34" charset="0"/>
              </a:rPr>
              <a:t> (</a:t>
            </a:r>
            <a:r>
              <a:rPr lang="ru-RU" sz="1200" dirty="0" smtClean="0">
                <a:solidFill>
                  <a:schemeClr val="tx1"/>
                </a:solidFill>
                <a:latin typeface="Impact" panose="020B0806030902050204" pitchFamily="34" charset="0"/>
              </a:rPr>
              <a:t>по личному составу</a:t>
            </a:r>
            <a:r>
              <a:rPr lang="en-US" sz="1200" dirty="0" smtClean="0">
                <a:solidFill>
                  <a:schemeClr val="tx1"/>
                </a:solidFill>
                <a:latin typeface="Impact" panose="020B0806030902050204" pitchFamily="34" charset="0"/>
              </a:rPr>
              <a:t>); </a:t>
            </a:r>
            <a:endParaRPr lang="ru-RU" sz="1200" dirty="0">
              <a:solidFill>
                <a:schemeClr val="tx1"/>
              </a:solidFill>
              <a:latin typeface="Impact" panose="020B0806030902050204" pitchFamily="34" charset="0"/>
            </a:endParaRPr>
          </a:p>
          <a:p>
            <a:pPr marL="228600" indent="-228600" algn="just">
              <a:buAutoNum type="arabicPeriod"/>
            </a:pPr>
            <a:r>
              <a:rPr lang="ru-RU" sz="1200" dirty="0" smtClean="0">
                <a:solidFill>
                  <a:schemeClr val="tx1"/>
                </a:solidFill>
                <a:latin typeface="Impact" panose="020B0806030902050204" pitchFamily="34" charset="0"/>
              </a:rPr>
              <a:t>Копия </a:t>
            </a:r>
            <a:r>
              <a:rPr lang="ru-RU" sz="1200" dirty="0">
                <a:solidFill>
                  <a:schemeClr val="tx1"/>
                </a:solidFill>
                <a:latin typeface="Impact" panose="020B0806030902050204" pitchFamily="34" charset="0"/>
              </a:rPr>
              <a:t>паспорта </a:t>
            </a:r>
            <a:r>
              <a:rPr lang="ru-RU" sz="1200" dirty="0" smtClean="0">
                <a:solidFill>
                  <a:schemeClr val="tx1"/>
                </a:solidFill>
                <a:latin typeface="Impact" panose="020B0806030902050204" pitchFamily="34" charset="0"/>
              </a:rPr>
              <a:t>военнослужащего.</a:t>
            </a:r>
          </a:p>
          <a:p>
            <a:pPr algn="just"/>
            <a:endParaRPr lang="ru-RU" sz="800" dirty="0" smtClean="0">
              <a:solidFill>
                <a:schemeClr val="tx1"/>
              </a:solidFill>
              <a:latin typeface="Impact" panose="020B0806030902050204" pitchFamily="34" charset="0"/>
            </a:endParaRPr>
          </a:p>
          <a:p>
            <a:r>
              <a:rPr lang="ru-RU" sz="1200" u="sng" dirty="0" smtClean="0">
                <a:solidFill>
                  <a:schemeClr val="tx1"/>
                </a:solidFill>
                <a:latin typeface="Impact" panose="020B0806030902050204" pitchFamily="34" charset="0"/>
              </a:rPr>
              <a:t>*      </a:t>
            </a:r>
            <a:r>
              <a:rPr lang="ru-RU" sz="1200" i="1" u="sng" dirty="0" smtClean="0">
                <a:solidFill>
                  <a:schemeClr val="tx1"/>
                </a:solidFill>
                <a:latin typeface="Impact" panose="020B0806030902050204" pitchFamily="34" charset="0"/>
              </a:rPr>
              <a:t>В приказах </a:t>
            </a:r>
            <a:r>
              <a:rPr lang="ru-RU" sz="1200" i="1" u="sng" dirty="0">
                <a:solidFill>
                  <a:schemeClr val="tx1"/>
                </a:solidFill>
                <a:latin typeface="Impact" panose="020B0806030902050204" pitchFamily="34" charset="0"/>
              </a:rPr>
              <a:t>об </a:t>
            </a:r>
            <a:r>
              <a:rPr lang="ru-RU" sz="1200" i="1" u="sng" dirty="0" smtClean="0">
                <a:solidFill>
                  <a:schemeClr val="tx1"/>
                </a:solidFill>
                <a:latin typeface="Impact" panose="020B0806030902050204" pitchFamily="34" charset="0"/>
              </a:rPr>
              <a:t>исключении </a:t>
            </a:r>
            <a:r>
              <a:rPr lang="ru-RU" sz="1200" i="1" u="sng" dirty="0">
                <a:solidFill>
                  <a:schemeClr val="tx1"/>
                </a:solidFill>
                <a:latin typeface="Impact" panose="020B0806030902050204" pitchFamily="34" charset="0"/>
              </a:rPr>
              <a:t>военнослужащего из списков личного состава воинской части </a:t>
            </a:r>
            <a:r>
              <a:rPr lang="ru-RU" sz="1200" i="1" u="sng" dirty="0" smtClean="0">
                <a:solidFill>
                  <a:schemeClr val="tx1"/>
                </a:solidFill>
                <a:latin typeface="Impact" panose="020B0806030902050204" pitchFamily="34" charset="0"/>
              </a:rPr>
              <a:t>отражается принадлежность </a:t>
            </a:r>
            <a:r>
              <a:rPr lang="ru-RU" sz="1200" i="1" u="sng" dirty="0">
                <a:solidFill>
                  <a:schemeClr val="tx1"/>
                </a:solidFill>
                <a:latin typeface="Impact" panose="020B0806030902050204" pitchFamily="34" charset="0"/>
              </a:rPr>
              <a:t>военнослужащего к накопительно-ипотечной системе</a:t>
            </a:r>
          </a:p>
        </p:txBody>
      </p:sp>
      <p:sp>
        <p:nvSpPr>
          <p:cNvPr id="32" name="Блок-схема: процесс 31"/>
          <p:cNvSpPr/>
          <p:nvPr/>
        </p:nvSpPr>
        <p:spPr>
          <a:xfrm>
            <a:off x="4499992" y="550447"/>
            <a:ext cx="4608512" cy="581143"/>
          </a:xfrm>
          <a:prstGeom prst="flowChartProcess">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chemeClr val="tx1"/>
                </a:solidFill>
                <a:latin typeface="Impact" panose="020B0806030902050204" pitchFamily="34" charset="0"/>
              </a:rPr>
              <a:t>Список документов, </a:t>
            </a:r>
            <a:r>
              <a:rPr lang="ru-RU" sz="1600" dirty="0">
                <a:solidFill>
                  <a:schemeClr val="tx1"/>
                </a:solidFill>
                <a:latin typeface="Impact" panose="020B0806030902050204" pitchFamily="34" charset="0"/>
              </a:rPr>
              <a:t>необходимых для получения </a:t>
            </a:r>
            <a:r>
              <a:rPr lang="ru-RU" sz="1600" dirty="0" smtClean="0">
                <a:solidFill>
                  <a:schemeClr val="tx1"/>
                </a:solidFill>
                <a:latin typeface="Impact" panose="020B0806030902050204" pitchFamily="34" charset="0"/>
              </a:rPr>
              <a:t>дополнительных выплат :</a:t>
            </a:r>
            <a:endParaRPr lang="ru-RU" sz="1600" dirty="0">
              <a:solidFill>
                <a:schemeClr val="tx1"/>
              </a:solidFill>
              <a:latin typeface="Impact" panose="020B0806030902050204" pitchFamily="34" charset="0"/>
            </a:endParaRPr>
          </a:p>
        </p:txBody>
      </p:sp>
      <p:sp>
        <p:nvSpPr>
          <p:cNvPr id="33" name="Блок-схема: процесс 32"/>
          <p:cNvSpPr/>
          <p:nvPr/>
        </p:nvSpPr>
        <p:spPr>
          <a:xfrm>
            <a:off x="4475200" y="1203598"/>
            <a:ext cx="4633304" cy="3888432"/>
          </a:xfrm>
          <a:prstGeom prst="flowChartProcess">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marL="228600" indent="-228600" algn="just">
              <a:buAutoNum type="arabicPeriod"/>
            </a:pPr>
            <a:r>
              <a:rPr lang="ru-RU" sz="1000" dirty="0" smtClean="0">
                <a:solidFill>
                  <a:schemeClr val="tx1"/>
                </a:solidFill>
                <a:latin typeface="Impact" panose="020B0806030902050204" pitchFamily="34" charset="0"/>
              </a:rPr>
              <a:t>Заявление </a:t>
            </a:r>
            <a:r>
              <a:rPr lang="ru-RU" sz="1000" dirty="0">
                <a:solidFill>
                  <a:schemeClr val="tx1"/>
                </a:solidFill>
                <a:latin typeface="Impact" panose="020B0806030902050204" pitchFamily="34" charset="0"/>
              </a:rPr>
              <a:t>на выплату дополнительных средств </a:t>
            </a:r>
            <a:r>
              <a:rPr lang="ru-RU" sz="1000" dirty="0" smtClean="0">
                <a:solidFill>
                  <a:schemeClr val="tx1"/>
                </a:solidFill>
                <a:latin typeface="Impact" panose="020B0806030902050204" pitchFamily="34" charset="0"/>
              </a:rPr>
              <a:t>(</a:t>
            </a:r>
            <a:r>
              <a:rPr lang="ru-RU" sz="1000" dirty="0">
                <a:solidFill>
                  <a:schemeClr val="tx1"/>
                </a:solidFill>
                <a:latin typeface="Impact" panose="020B0806030902050204" pitchFamily="34" charset="0"/>
              </a:rPr>
              <a:t>оформляется в соответствии с п</a:t>
            </a:r>
            <a:r>
              <a:rPr lang="ru-RU" sz="1000" dirty="0" smtClean="0">
                <a:solidFill>
                  <a:schemeClr val="tx1"/>
                </a:solidFill>
                <a:latin typeface="Impact" panose="020B0806030902050204" pitchFamily="34" charset="0"/>
              </a:rPr>
              <a:t>. 62 </a:t>
            </a:r>
            <a:r>
              <a:rPr lang="ru-RU" sz="1000" dirty="0">
                <a:solidFill>
                  <a:schemeClr val="tx1"/>
                </a:solidFill>
                <a:latin typeface="Impact" panose="020B0806030902050204" pitchFamily="34" charset="0"/>
              </a:rPr>
              <a:t>Порядка реализации НИС (приказ МО РФ </a:t>
            </a:r>
            <a:r>
              <a:rPr lang="ru-RU" sz="1000" dirty="0" smtClean="0">
                <a:solidFill>
                  <a:schemeClr val="tx1"/>
                </a:solidFill>
                <a:latin typeface="Impact" panose="020B0806030902050204" pitchFamily="34" charset="0"/>
              </a:rPr>
              <a:t>№ 477 </a:t>
            </a:r>
            <a:r>
              <a:rPr lang="ru-RU" sz="1000" dirty="0">
                <a:solidFill>
                  <a:schemeClr val="tx1"/>
                </a:solidFill>
                <a:latin typeface="Impact" panose="020B0806030902050204" pitchFamily="34" charset="0"/>
              </a:rPr>
              <a:t>от </a:t>
            </a:r>
            <a:r>
              <a:rPr lang="ru-RU" sz="1000" dirty="0" smtClean="0">
                <a:solidFill>
                  <a:schemeClr val="tx1"/>
                </a:solidFill>
                <a:latin typeface="Impact" panose="020B0806030902050204" pitchFamily="34" charset="0"/>
              </a:rPr>
              <a:t>24.09.2020г.).</a:t>
            </a:r>
          </a:p>
          <a:p>
            <a:pPr marL="228600" indent="-228600" algn="just">
              <a:buAutoNum type="arabicPeriod"/>
            </a:pPr>
            <a:r>
              <a:rPr lang="ru-RU" sz="1000" dirty="0" smtClean="0">
                <a:solidFill>
                  <a:schemeClr val="tx1"/>
                </a:solidFill>
                <a:latin typeface="Impact" panose="020B0806030902050204" pitchFamily="34" charset="0"/>
              </a:rPr>
              <a:t>Расчет </a:t>
            </a:r>
            <a:r>
              <a:rPr lang="ru-RU" sz="1000" dirty="0">
                <a:solidFill>
                  <a:schemeClr val="tx1"/>
                </a:solidFill>
                <a:latin typeface="Impact" panose="020B0806030902050204" pitchFamily="34" charset="0"/>
              </a:rPr>
              <a:t>размера дополнительных денежных средств по форме согласно </a:t>
            </a:r>
            <a:r>
              <a:rPr lang="ru-RU" sz="1000" dirty="0" smtClean="0">
                <a:solidFill>
                  <a:schemeClr val="tx1"/>
                </a:solidFill>
                <a:latin typeface="Impact" panose="020B0806030902050204" pitchFamily="34" charset="0"/>
              </a:rPr>
              <a:t> Приложению № 21 </a:t>
            </a:r>
            <a:r>
              <a:rPr lang="ru-RU" sz="1000" dirty="0">
                <a:solidFill>
                  <a:schemeClr val="tx1"/>
                </a:solidFill>
                <a:latin typeface="Impact" panose="020B0806030902050204" pitchFamily="34" charset="0"/>
              </a:rPr>
              <a:t>к Порядку реализации НИС (приказ МО РФ </a:t>
            </a:r>
            <a:r>
              <a:rPr lang="ru-RU" sz="1000" dirty="0" smtClean="0">
                <a:solidFill>
                  <a:schemeClr val="tx1"/>
                </a:solidFill>
                <a:latin typeface="Impact" panose="020B0806030902050204" pitchFamily="34" charset="0"/>
              </a:rPr>
              <a:t>№ 477 </a:t>
            </a:r>
            <a:r>
              <a:rPr lang="ru-RU" sz="1000" dirty="0">
                <a:solidFill>
                  <a:schemeClr val="tx1"/>
                </a:solidFill>
                <a:latin typeface="Impact" panose="020B0806030902050204" pitchFamily="34" charset="0"/>
              </a:rPr>
              <a:t>от </a:t>
            </a:r>
            <a:r>
              <a:rPr lang="ru-RU" sz="1000" dirty="0" smtClean="0">
                <a:solidFill>
                  <a:schemeClr val="tx1"/>
                </a:solidFill>
                <a:latin typeface="Impact" panose="020B0806030902050204" pitchFamily="34" charset="0"/>
              </a:rPr>
              <a:t>24.09.2020г.).</a:t>
            </a:r>
          </a:p>
          <a:p>
            <a:pPr marL="228600" indent="-228600" algn="just">
              <a:buAutoNum type="arabicPeriod"/>
            </a:pPr>
            <a:r>
              <a:rPr lang="ru-RU" sz="1000" dirty="0" smtClean="0">
                <a:solidFill>
                  <a:schemeClr val="tx1"/>
                </a:solidFill>
                <a:latin typeface="Impact" panose="020B0806030902050204" pitchFamily="34" charset="0"/>
              </a:rPr>
              <a:t>Копии </a:t>
            </a:r>
            <a:r>
              <a:rPr lang="ru-RU" sz="1000" dirty="0">
                <a:solidFill>
                  <a:schemeClr val="tx1"/>
                </a:solidFill>
                <a:latin typeface="Impact" panose="020B0806030902050204" pitchFamily="34" charset="0"/>
              </a:rPr>
              <a:t>паспорта гражданина Российской Федерации и всех членов его семьи </a:t>
            </a:r>
            <a:r>
              <a:rPr lang="ru-RU" sz="1000" dirty="0" smtClean="0">
                <a:solidFill>
                  <a:schemeClr val="tx1"/>
                </a:solidFill>
                <a:latin typeface="Impact" panose="020B0806030902050204" pitchFamily="34" charset="0"/>
              </a:rPr>
              <a:t>и </a:t>
            </a:r>
            <a:r>
              <a:rPr lang="ru-RU" sz="1000" dirty="0">
                <a:solidFill>
                  <a:schemeClr val="tx1"/>
                </a:solidFill>
                <a:latin typeface="Impact" panose="020B0806030902050204" pitchFamily="34" charset="0"/>
              </a:rPr>
              <a:t>свидетельств о рождении детей, не достигших 14-летнего </a:t>
            </a:r>
            <a:r>
              <a:rPr lang="ru-RU" sz="1000" dirty="0" smtClean="0">
                <a:solidFill>
                  <a:schemeClr val="tx1"/>
                </a:solidFill>
                <a:latin typeface="Impact" panose="020B0806030902050204" pitchFamily="34" charset="0"/>
              </a:rPr>
              <a:t>возраста.</a:t>
            </a:r>
            <a:endParaRPr lang="ru-RU" sz="1000" dirty="0">
              <a:solidFill>
                <a:schemeClr val="tx1"/>
              </a:solidFill>
              <a:latin typeface="Impact" panose="020B0806030902050204" pitchFamily="34" charset="0"/>
            </a:endParaRPr>
          </a:p>
          <a:p>
            <a:pPr marL="228600" indent="-228600" algn="just">
              <a:buAutoNum type="arabicPeriod"/>
            </a:pPr>
            <a:r>
              <a:rPr lang="ru-RU" sz="1000" dirty="0" smtClean="0">
                <a:solidFill>
                  <a:schemeClr val="tx1"/>
                </a:solidFill>
                <a:latin typeface="Impact" panose="020B0806030902050204" pitchFamily="34" charset="0"/>
              </a:rPr>
              <a:t>Справка </a:t>
            </a:r>
            <a:r>
              <a:rPr lang="ru-RU" sz="1000" dirty="0">
                <a:solidFill>
                  <a:schemeClr val="tx1"/>
                </a:solidFill>
                <a:latin typeface="Impact" panose="020B0806030902050204" pitchFamily="34" charset="0"/>
              </a:rPr>
              <a:t>о составе семьи участника </a:t>
            </a:r>
            <a:r>
              <a:rPr lang="ru-RU" sz="1000" dirty="0" smtClean="0">
                <a:solidFill>
                  <a:schemeClr val="tx1"/>
                </a:solidFill>
                <a:latin typeface="Impact" panose="020B0806030902050204" pitchFamily="34" charset="0"/>
              </a:rPr>
              <a:t>НИС </a:t>
            </a:r>
            <a:r>
              <a:rPr lang="ru-RU" sz="1000" u="sng" dirty="0" smtClean="0">
                <a:solidFill>
                  <a:schemeClr val="tx1"/>
                </a:solidFill>
                <a:latin typeface="Impact" panose="020B0806030902050204" pitchFamily="34" charset="0"/>
              </a:rPr>
              <a:t>(ИЗ ЛИЧНОГО ДЕЛА военнослужащего).</a:t>
            </a:r>
          </a:p>
          <a:p>
            <a:pPr marL="228600" indent="-228600" algn="just">
              <a:buAutoNum type="arabicPeriod"/>
            </a:pPr>
            <a:r>
              <a:rPr lang="ru-RU" sz="1000" dirty="0" smtClean="0">
                <a:solidFill>
                  <a:schemeClr val="tx1"/>
                </a:solidFill>
                <a:latin typeface="Impact" panose="020B0806030902050204" pitchFamily="34" charset="0"/>
              </a:rPr>
              <a:t>Справка </a:t>
            </a:r>
            <a:r>
              <a:rPr lang="ru-RU" sz="1000" dirty="0">
                <a:solidFill>
                  <a:schemeClr val="tx1"/>
                </a:solidFill>
                <a:latin typeface="Impact" panose="020B0806030902050204" pitchFamily="34" charset="0"/>
              </a:rPr>
              <a:t>об общей продолжительности военной </a:t>
            </a:r>
            <a:r>
              <a:rPr lang="ru-RU" sz="1000" dirty="0" smtClean="0">
                <a:solidFill>
                  <a:schemeClr val="tx1"/>
                </a:solidFill>
                <a:latin typeface="Impact" panose="020B0806030902050204" pitchFamily="34" charset="0"/>
              </a:rPr>
              <a:t>службы (в календарном и льготном исчислении).</a:t>
            </a:r>
            <a:endParaRPr lang="ru-RU" sz="1000" dirty="0">
              <a:solidFill>
                <a:schemeClr val="tx1"/>
              </a:solidFill>
              <a:latin typeface="Impact" panose="020B0806030902050204" pitchFamily="34" charset="0"/>
            </a:endParaRPr>
          </a:p>
          <a:p>
            <a:pPr marL="228600" indent="-228600" algn="just">
              <a:buAutoNum type="arabicPeriod"/>
            </a:pPr>
            <a:r>
              <a:rPr lang="ru-RU" sz="1000" dirty="0" smtClean="0">
                <a:solidFill>
                  <a:schemeClr val="tx1"/>
                </a:solidFill>
                <a:latin typeface="Impact" panose="020B0806030902050204" pitchFamily="34" charset="0"/>
              </a:rPr>
              <a:t>Выписка </a:t>
            </a:r>
            <a:r>
              <a:rPr lang="ru-RU" sz="1000" dirty="0">
                <a:solidFill>
                  <a:schemeClr val="tx1"/>
                </a:solidFill>
                <a:latin typeface="Impact" panose="020B0806030902050204" pitchFamily="34" charset="0"/>
              </a:rPr>
              <a:t>из приказа об увольнении с военной службы (с указанием основания увольнения и даты исключения из списков личного состава воинской части</a:t>
            </a:r>
            <a:r>
              <a:rPr lang="ru-RU" sz="1000" dirty="0" smtClean="0">
                <a:solidFill>
                  <a:schemeClr val="tx1"/>
                </a:solidFill>
                <a:latin typeface="Impact" panose="020B0806030902050204" pitchFamily="34" charset="0"/>
              </a:rPr>
              <a:t>).</a:t>
            </a:r>
            <a:endParaRPr lang="ru-RU" sz="1000" dirty="0">
              <a:solidFill>
                <a:schemeClr val="tx1"/>
              </a:solidFill>
              <a:latin typeface="Impact" panose="020B0806030902050204" pitchFamily="34" charset="0"/>
            </a:endParaRPr>
          </a:p>
          <a:p>
            <a:pPr marL="228600" indent="-228600" algn="just">
              <a:buAutoNum type="arabicPeriod"/>
            </a:pPr>
            <a:r>
              <a:rPr lang="ru-RU" sz="1000" dirty="0" smtClean="0">
                <a:solidFill>
                  <a:schemeClr val="tx1"/>
                </a:solidFill>
                <a:latin typeface="Impact" panose="020B0806030902050204" pitchFamily="34" charset="0"/>
              </a:rPr>
              <a:t>Письменное </a:t>
            </a:r>
            <a:r>
              <a:rPr lang="ru-RU" sz="1000" dirty="0">
                <a:solidFill>
                  <a:schemeClr val="tx1"/>
                </a:solidFill>
                <a:latin typeface="Impact" panose="020B0806030902050204" pitchFamily="34" charset="0"/>
              </a:rPr>
              <a:t>согласие бывшего участника НИС (члена его семьи) о возврате органом финансового обеспечения (финансово- экономическим органом), в котором участник НИС состоял на финансовом обеспечении на день исключения его из списка личного состава воинской части, задолженности участника НИС перед Учреждением либо квитанция о перечислении указанных средств на счет Учреждения (при наличии задолженности перед Учреждением</a:t>
            </a:r>
            <a:r>
              <a:rPr lang="ru-RU" sz="1000" dirty="0" smtClean="0">
                <a:solidFill>
                  <a:schemeClr val="tx1"/>
                </a:solidFill>
                <a:latin typeface="Impact" panose="020B0806030902050204" pitchFamily="34" charset="0"/>
              </a:rPr>
              <a:t>).</a:t>
            </a:r>
          </a:p>
          <a:p>
            <a:pPr marL="228600" indent="-228600" algn="just">
              <a:buAutoNum type="arabicPeriod"/>
            </a:pPr>
            <a:r>
              <a:rPr lang="ru-RU" sz="1000" dirty="0" smtClean="0">
                <a:solidFill>
                  <a:schemeClr val="tx1"/>
                </a:solidFill>
                <a:latin typeface="Impact" panose="020B0806030902050204" pitchFamily="34" charset="0"/>
              </a:rPr>
              <a:t>Полные банковские реквизиты </a:t>
            </a:r>
            <a:r>
              <a:rPr lang="ru-RU" sz="1000" dirty="0">
                <a:solidFill>
                  <a:schemeClr val="tx1"/>
                </a:solidFill>
                <a:latin typeface="Impact" panose="020B0806030902050204" pitchFamily="34" charset="0"/>
              </a:rPr>
              <a:t>для перечисления денежных </a:t>
            </a:r>
            <a:r>
              <a:rPr lang="ru-RU" sz="1000" dirty="0" smtClean="0">
                <a:solidFill>
                  <a:schemeClr val="tx1"/>
                </a:solidFill>
                <a:latin typeface="Impact" panose="020B0806030902050204" pitchFamily="34" charset="0"/>
              </a:rPr>
              <a:t>средств.</a:t>
            </a:r>
            <a:endParaRPr lang="ru-RU" sz="1000" dirty="0">
              <a:solidFill>
                <a:schemeClr val="tx1"/>
              </a:solidFill>
              <a:latin typeface="Impact" panose="020B0806030902050204" pitchFamily="34" charset="0"/>
            </a:endParaRPr>
          </a:p>
        </p:txBody>
      </p:sp>
      <p:sp>
        <p:nvSpPr>
          <p:cNvPr id="34" name="Блок-схема: процесс 33"/>
          <p:cNvSpPr/>
          <p:nvPr/>
        </p:nvSpPr>
        <p:spPr>
          <a:xfrm>
            <a:off x="63500" y="4497716"/>
            <a:ext cx="4377532" cy="602125"/>
          </a:xfrm>
          <a:prstGeom prst="flowChartProcess">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ru-RU" sz="1200" b="1" dirty="0" smtClean="0">
                <a:solidFill>
                  <a:srgbClr val="C00000"/>
                </a:solidFill>
                <a:latin typeface="Impact" panose="020B0806030902050204" pitchFamily="34" charset="0"/>
              </a:rPr>
              <a:t>* </a:t>
            </a:r>
            <a:r>
              <a:rPr lang="ru-RU" sz="1200" dirty="0" smtClean="0">
                <a:latin typeface="Impact" panose="020B0806030902050204" pitchFamily="34" charset="0"/>
              </a:rPr>
              <a:t>      </a:t>
            </a:r>
            <a:r>
              <a:rPr lang="ru-RU" sz="1200" dirty="0" smtClean="0">
                <a:solidFill>
                  <a:srgbClr val="C00000"/>
                </a:solidFill>
                <a:latin typeface="Impact" panose="020B0806030902050204" pitchFamily="34" charset="0"/>
              </a:rPr>
              <a:t>Несвоевременное исключение военнослужащего из реестра </a:t>
            </a:r>
            <a:r>
              <a:rPr lang="ru-RU" sz="1200" dirty="0">
                <a:solidFill>
                  <a:srgbClr val="C00000"/>
                </a:solidFill>
                <a:latin typeface="Impact" panose="020B0806030902050204" pitchFamily="34" charset="0"/>
              </a:rPr>
              <a:t>участников </a:t>
            </a:r>
            <a:r>
              <a:rPr lang="ru-RU" sz="1200" dirty="0" smtClean="0">
                <a:solidFill>
                  <a:srgbClr val="C00000"/>
                </a:solidFill>
                <a:latin typeface="Impact" panose="020B0806030902050204" pitchFamily="34" charset="0"/>
              </a:rPr>
              <a:t>НИС ведет к нецелевому расходованию средств федерального бюджета</a:t>
            </a:r>
            <a:endParaRPr lang="ru-RU" sz="1200" dirty="0">
              <a:solidFill>
                <a:srgbClr val="C00000"/>
              </a:solidFill>
              <a:latin typeface="Impact" panose="020B0806030902050204" pitchFamily="34" charset="0"/>
            </a:endParaRPr>
          </a:p>
        </p:txBody>
      </p:sp>
    </p:spTree>
    <p:extLst>
      <p:ext uri="{BB962C8B-B14F-4D97-AF65-F5344CB8AC3E}">
        <p14:creationId xmlns:p14="http://schemas.microsoft.com/office/powerpoint/2010/main" val="175096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251520" y="526137"/>
            <a:ext cx="8768208" cy="4415075"/>
            <a:chOff x="251520" y="526136"/>
            <a:chExt cx="8768208" cy="4415075"/>
          </a:xfrm>
        </p:grpSpPr>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6"/>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8"/>
            <p:cNvSpPr txBox="1">
              <a:spLocks noChangeArrowheads="1"/>
            </p:cNvSpPr>
            <p:nvPr/>
          </p:nvSpPr>
          <p:spPr bwMode="auto">
            <a:xfrm>
              <a:off x="2339752" y="2617785"/>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2"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77" y="2767010"/>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7" name="Прямоугольник 626"/>
          <p:cNvSpPr/>
          <p:nvPr/>
        </p:nvSpPr>
        <p:spPr>
          <a:xfrm rot="5400000">
            <a:off x="4341100"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balanced" dir="t">
                <a:rot lat="0" lon="0" rev="2100000"/>
              </a:lightRig>
            </a:scene3d>
            <a:sp3d extrusionH="57150" prstMaterial="metal">
              <a:bevelT w="38100" h="25400"/>
              <a:contourClr>
                <a:schemeClr val="bg2"/>
              </a:contourClr>
            </a:sp3d>
          </a:bodyPr>
          <a:lstStyle/>
          <a:p>
            <a:pPr algn="ctr" defTabSz="522835">
              <a:defRPr/>
            </a:pPr>
            <a:endParaRPr lang="ru-RU" sz="1400"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248182" y="-63388"/>
            <a:ext cx="8583779" cy="338550"/>
          </a:xfrm>
          <a:prstGeom prst="rect">
            <a:avLst/>
          </a:prstGeom>
        </p:spPr>
        <p:txBody>
          <a:bodyPr wrap="square" lIns="121917" tIns="60958" rIns="121917" bIns="60958">
            <a:spAutoFit/>
          </a:bodyPr>
          <a:lstStyle/>
          <a:p>
            <a:pPr indent="-257162" algn="ctr">
              <a:defRPr/>
            </a:pPr>
            <a:r>
              <a:rPr lang="ru-RU" sz="1400" dirty="0">
                <a:ln w="3175">
                  <a:solidFill>
                    <a:schemeClr val="tx2">
                      <a:lumMod val="75000"/>
                    </a:schemeClr>
                  </a:solidFill>
                </a:ln>
                <a:solidFill>
                  <a:schemeClr val="bg1"/>
                </a:solidFill>
                <a:latin typeface="Impact" panose="020B0806030902050204" pitchFamily="34" charset="0"/>
              </a:rPr>
              <a:t>Пример расчета суммы </a:t>
            </a:r>
            <a:r>
              <a:rPr lang="ru-RU" sz="1400" dirty="0" smtClean="0">
                <a:ln w="3175">
                  <a:solidFill>
                    <a:schemeClr val="tx2">
                      <a:lumMod val="75000"/>
                    </a:schemeClr>
                  </a:solidFill>
                </a:ln>
                <a:solidFill>
                  <a:schemeClr val="bg1"/>
                </a:solidFill>
                <a:latin typeface="Impact" panose="020B0806030902050204" pitchFamily="34" charset="0"/>
              </a:rPr>
              <a:t>дополнительных выплат для </a:t>
            </a:r>
            <a:r>
              <a:rPr lang="ru-RU" sz="1400" dirty="0">
                <a:ln w="3175">
                  <a:solidFill>
                    <a:schemeClr val="tx2">
                      <a:lumMod val="75000"/>
                    </a:schemeClr>
                  </a:solidFill>
                </a:ln>
                <a:solidFill>
                  <a:schemeClr val="bg1"/>
                </a:solidFill>
                <a:latin typeface="Impact" panose="020B0806030902050204" pitchFamily="34" charset="0"/>
              </a:rPr>
              <a:t>жилищного обеспечения участника </a:t>
            </a:r>
            <a:r>
              <a:rPr lang="ru-RU" sz="1400" dirty="0" smtClean="0">
                <a:ln w="3175">
                  <a:solidFill>
                    <a:schemeClr val="tx2">
                      <a:lumMod val="75000"/>
                    </a:schemeClr>
                  </a:solidFill>
                </a:ln>
                <a:solidFill>
                  <a:schemeClr val="bg1"/>
                </a:solidFill>
                <a:latin typeface="Impact" panose="020B0806030902050204" pitchFamily="34" charset="0"/>
              </a:rPr>
              <a:t>НИС </a:t>
            </a:r>
            <a:endParaRPr lang="ru-RU" sz="1400" dirty="0">
              <a:ln w="3175">
                <a:solidFill>
                  <a:schemeClr val="tx2">
                    <a:lumMod val="75000"/>
                  </a:schemeClr>
                </a:solidFill>
              </a:ln>
              <a:solidFill>
                <a:schemeClr val="bg1"/>
              </a:solidFill>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2" y="-3175"/>
            <a:ext cx="383117" cy="346075"/>
          </a:xfrm>
          <a:prstGeom prst="rect">
            <a:avLst/>
          </a:prstGeom>
          <a:effectLst>
            <a:outerShdw blurRad="38100" dist="38100" dir="2700000" algn="tl" rotWithShape="0">
              <a:prstClr val="black">
                <a:alpha val="40000"/>
              </a:prstClr>
            </a:outerShdw>
          </a:effectLst>
        </p:spPr>
      </p:pic>
      <p:sp>
        <p:nvSpPr>
          <p:cNvPr id="2" name="Прямоугольник 1"/>
          <p:cNvSpPr/>
          <p:nvPr/>
        </p:nvSpPr>
        <p:spPr>
          <a:xfrm>
            <a:off x="63502" y="4306505"/>
            <a:ext cx="9023806" cy="822113"/>
          </a:xfrm>
          <a:prstGeom prst="rect">
            <a:avLst/>
          </a:prstGeom>
          <a:solidFill>
            <a:srgbClr val="BDD7E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000" dirty="0">
                <a:solidFill>
                  <a:schemeClr val="tx1"/>
                </a:solidFill>
                <a:latin typeface="Impact" panose="020B0806030902050204" pitchFamily="34" charset="0"/>
              </a:rPr>
              <a:t>* Расчет размера дополнительных денежных средств произ­водится воинскими частями и </a:t>
            </a:r>
            <a:r>
              <a:rPr lang="ru-RU" sz="1000" i="1" u="sng" dirty="0">
                <a:solidFill>
                  <a:schemeClr val="tx1"/>
                </a:solidFill>
                <a:latin typeface="Impact" panose="020B0806030902050204" pitchFamily="34" charset="0"/>
              </a:rPr>
              <a:t>отдельным органом военного управления.</a:t>
            </a:r>
            <a:r>
              <a:rPr lang="ru-RU" sz="1000" dirty="0">
                <a:solidFill>
                  <a:schemeClr val="tx1"/>
                </a:solidFill>
                <a:latin typeface="Impact" panose="020B0806030902050204" pitchFamily="34" charset="0"/>
              </a:rPr>
              <a:t> Указанный размер дополнительных денежных средств опреде­ляется исходя из размера годового накопительного взноса на одно­го участника НИС, устанавливаемого федеральным законом о федеральном бюджете на соответствующий год, и количества полных лет, месяцев и дней, которые участник НИС не дослужил с даты возникновения основания для исключения его из реестра, которая соответствует дате исключения этого участника НИС из списков личного состава воинской части, до даты, когда общая продолжительность его военной службы могла бы составить 20 лет.</a:t>
            </a:r>
          </a:p>
        </p:txBody>
      </p:sp>
      <p:sp>
        <p:nvSpPr>
          <p:cNvPr id="23" name="Овал 22"/>
          <p:cNvSpPr/>
          <p:nvPr/>
        </p:nvSpPr>
        <p:spPr>
          <a:xfrm>
            <a:off x="8658903" y="77243"/>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994">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12</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grpSp>
        <p:nvGrpSpPr>
          <p:cNvPr id="25" name="Группа 634"/>
          <p:cNvGrpSpPr>
            <a:grpSpLocks/>
          </p:cNvGrpSpPr>
          <p:nvPr/>
        </p:nvGrpSpPr>
        <p:grpSpPr bwMode="auto">
          <a:xfrm>
            <a:off x="-14389" y="432216"/>
            <a:ext cx="9158392" cy="58390"/>
            <a:chOff x="827584" y="5524078"/>
            <a:chExt cx="5688632" cy="699236"/>
          </a:xfrm>
        </p:grpSpPr>
        <p:sp>
          <p:nvSpPr>
            <p:cNvPr id="26" name="Прямоугольник 25"/>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27" name="Прямоугольник 26"/>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sp>
        <p:nvSpPr>
          <p:cNvPr id="14" name="Rectangle 1"/>
          <p:cNvSpPr>
            <a:spLocks noChangeArrowheads="1"/>
          </p:cNvSpPr>
          <p:nvPr/>
        </p:nvSpPr>
        <p:spPr bwMode="auto">
          <a:xfrm>
            <a:off x="52904" y="475669"/>
            <a:ext cx="9045002" cy="3808735"/>
          </a:xfrm>
          <a:prstGeom prst="rect">
            <a:avLst/>
          </a:prstGeom>
          <a:solidFill>
            <a:schemeClr val="bg1"/>
          </a:solidFill>
          <a:ln w="9525">
            <a:solidFill>
              <a:srgbClr val="000000"/>
            </a:solidFill>
            <a:miter lim="800000"/>
            <a:headEnd/>
            <a:tailEnd/>
          </a:ln>
        </p:spPr>
        <p:txBody>
          <a:bodyPr wrap="square" anchor="ctr">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sz="2400">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just" eaLnBrk="1" hangingPunct="1">
              <a:spcBef>
                <a:spcPct val="0"/>
              </a:spcBef>
              <a:buClrTx/>
              <a:buFontTx/>
              <a:buNone/>
            </a:pPr>
            <a:r>
              <a:rPr lang="ru-RU" altLang="ru-RU" sz="1050" dirty="0">
                <a:latin typeface="Times New Roman" pitchFamily="18" charset="0"/>
                <a:cs typeface="Times New Roman" pitchFamily="18" charset="0"/>
              </a:rPr>
              <a:t>     Командир батальона </a:t>
            </a:r>
            <a:r>
              <a:rPr lang="ru-RU" altLang="ru-RU" sz="1050" u="sng" dirty="0">
                <a:latin typeface="Times New Roman" pitchFamily="18" charset="0"/>
                <a:cs typeface="Times New Roman" pitchFamily="18" charset="0"/>
              </a:rPr>
              <a:t>ФИО</a:t>
            </a:r>
            <a:r>
              <a:rPr lang="ru-RU" altLang="ru-RU" sz="1050" dirty="0">
                <a:latin typeface="Times New Roman" pitchFamily="18" charset="0"/>
                <a:cs typeface="Times New Roman" pitchFamily="18" charset="0"/>
              </a:rPr>
              <a:t> поступил в военное образовательное учреждение высшего профессионального </a:t>
            </a:r>
            <a:r>
              <a:rPr lang="ru-RU" altLang="ru-RU" sz="1050" dirty="0" smtClean="0">
                <a:latin typeface="Times New Roman" pitchFamily="18" charset="0"/>
                <a:cs typeface="Times New Roman" pitchFamily="18" charset="0"/>
              </a:rPr>
              <a:t>образования </a:t>
            </a:r>
            <a:r>
              <a:rPr lang="ru-RU" altLang="ru-RU" sz="1050" u="sng" dirty="0">
                <a:latin typeface="Times New Roman" pitchFamily="18" charset="0"/>
                <a:cs typeface="Times New Roman" pitchFamily="18" charset="0"/>
              </a:rPr>
              <a:t>1 августа </a:t>
            </a:r>
            <a:r>
              <a:rPr lang="ru-RU" altLang="ru-RU" sz="1050" u="sng" dirty="0" smtClean="0">
                <a:latin typeface="Times New Roman" pitchFamily="18" charset="0"/>
                <a:cs typeface="Times New Roman" pitchFamily="18" charset="0"/>
              </a:rPr>
              <a:t>2012 </a:t>
            </a:r>
            <a:r>
              <a:rPr lang="ru-RU" altLang="ru-RU" sz="1050" u="sng" dirty="0">
                <a:latin typeface="Times New Roman" pitchFamily="18" charset="0"/>
                <a:cs typeface="Times New Roman" pitchFamily="18" charset="0"/>
              </a:rPr>
              <a:t>года</a:t>
            </a:r>
            <a:r>
              <a:rPr lang="ru-RU" altLang="ru-RU" sz="1050" dirty="0">
                <a:latin typeface="Times New Roman" pitchFamily="18" charset="0"/>
                <a:cs typeface="Times New Roman" pitchFamily="18" charset="0"/>
              </a:rPr>
              <a:t>, окончил </a:t>
            </a:r>
            <a:endParaRPr lang="ru-RU" altLang="ru-RU" sz="1050" dirty="0" smtClean="0">
              <a:latin typeface="Times New Roman" pitchFamily="18" charset="0"/>
              <a:cs typeface="Times New Roman" pitchFamily="18" charset="0"/>
            </a:endParaRPr>
          </a:p>
          <a:p>
            <a:pPr algn="just" eaLnBrk="1" hangingPunct="1">
              <a:spcBef>
                <a:spcPct val="0"/>
              </a:spcBef>
              <a:buClrTx/>
              <a:buFontTx/>
              <a:buNone/>
            </a:pPr>
            <a:r>
              <a:rPr lang="ru-RU" altLang="ru-RU" sz="1050" dirty="0" smtClean="0">
                <a:latin typeface="Times New Roman" pitchFamily="18" charset="0"/>
                <a:cs typeface="Times New Roman" pitchFamily="18" charset="0"/>
              </a:rPr>
              <a:t>его </a:t>
            </a:r>
            <a:r>
              <a:rPr lang="ru-RU" altLang="ru-RU" sz="1050" dirty="0">
                <a:latin typeface="Times New Roman" pitchFamily="18" charset="0"/>
                <a:cs typeface="Times New Roman" pitchFamily="18" charset="0"/>
              </a:rPr>
              <a:t>и получил в связи с этим первое воинское звание офицера 20 июня </a:t>
            </a:r>
            <a:r>
              <a:rPr lang="ru-RU" altLang="ru-RU" sz="1050" dirty="0" smtClean="0">
                <a:latin typeface="Times New Roman" pitchFamily="18" charset="0"/>
                <a:cs typeface="Times New Roman" pitchFamily="18" charset="0"/>
              </a:rPr>
              <a:t>2017 </a:t>
            </a:r>
            <a:r>
              <a:rPr lang="ru-RU" altLang="ru-RU" sz="1050" dirty="0">
                <a:latin typeface="Times New Roman" pitchFamily="18" charset="0"/>
                <a:cs typeface="Times New Roman" pitchFamily="18" charset="0"/>
              </a:rPr>
              <a:t>года.</a:t>
            </a:r>
          </a:p>
          <a:p>
            <a:pPr algn="just" eaLnBrk="1" hangingPunct="1">
              <a:spcBef>
                <a:spcPct val="0"/>
              </a:spcBef>
              <a:buClrTx/>
              <a:buFontTx/>
              <a:buNone/>
            </a:pPr>
            <a:r>
              <a:rPr lang="ru-RU" altLang="ru-RU" sz="1050" dirty="0">
                <a:latin typeface="Times New Roman" pitchFamily="18" charset="0"/>
                <a:cs typeface="Times New Roman" pitchFamily="18" charset="0"/>
              </a:rPr>
              <a:t>     Заключил первый контракт о прохождении военной службы 1 августа </a:t>
            </a:r>
            <a:r>
              <a:rPr lang="ru-RU" altLang="ru-RU" sz="1050" dirty="0" smtClean="0">
                <a:latin typeface="Times New Roman" pitchFamily="18" charset="0"/>
                <a:cs typeface="Times New Roman" pitchFamily="18" charset="0"/>
              </a:rPr>
              <a:t>2013 </a:t>
            </a:r>
            <a:r>
              <a:rPr lang="ru-RU" altLang="ru-RU" sz="1050" dirty="0">
                <a:latin typeface="Times New Roman" pitchFamily="18" charset="0"/>
                <a:cs typeface="Times New Roman" pitchFamily="18" charset="0"/>
              </a:rPr>
              <a:t>года. Включен в реестр участников накопительно-ипотечной системы </a:t>
            </a:r>
            <a:endParaRPr lang="ru-RU" altLang="ru-RU" sz="1050" dirty="0" smtClean="0">
              <a:latin typeface="Times New Roman" pitchFamily="18" charset="0"/>
              <a:cs typeface="Times New Roman" pitchFamily="18" charset="0"/>
            </a:endParaRPr>
          </a:p>
          <a:p>
            <a:pPr algn="just" eaLnBrk="1" hangingPunct="1">
              <a:spcBef>
                <a:spcPct val="0"/>
              </a:spcBef>
              <a:buClrTx/>
              <a:buFontTx/>
              <a:buNone/>
            </a:pPr>
            <a:r>
              <a:rPr lang="ru-RU" altLang="ru-RU" sz="1050" dirty="0" smtClean="0">
                <a:latin typeface="Times New Roman" pitchFamily="18" charset="0"/>
                <a:cs typeface="Times New Roman" pitchFamily="18" charset="0"/>
              </a:rPr>
              <a:t>с </a:t>
            </a:r>
            <a:r>
              <a:rPr lang="ru-RU" altLang="ru-RU" sz="1050" dirty="0">
                <a:latin typeface="Times New Roman" pitchFamily="18" charset="0"/>
                <a:cs typeface="Times New Roman" pitchFamily="18" charset="0"/>
              </a:rPr>
              <a:t>20 июня </a:t>
            </a:r>
            <a:r>
              <a:rPr lang="ru-RU" altLang="ru-RU" sz="1050" dirty="0" smtClean="0">
                <a:latin typeface="Times New Roman" pitchFamily="18" charset="0"/>
                <a:cs typeface="Times New Roman" pitchFamily="18" charset="0"/>
              </a:rPr>
              <a:t>2017 </a:t>
            </a:r>
            <a:r>
              <a:rPr lang="ru-RU" altLang="ru-RU" sz="1050" dirty="0">
                <a:latin typeface="Times New Roman" pitchFamily="18" charset="0"/>
                <a:cs typeface="Times New Roman" pitchFamily="18" charset="0"/>
              </a:rPr>
              <a:t>года (дата присвоения первого воинского звания офицера).</a:t>
            </a:r>
          </a:p>
          <a:p>
            <a:pPr eaLnBrk="1" hangingPunct="1">
              <a:spcBef>
                <a:spcPct val="0"/>
              </a:spcBef>
              <a:buClrTx/>
              <a:buFontTx/>
              <a:buNone/>
            </a:pPr>
            <a:r>
              <a:rPr lang="ru-RU" altLang="ru-RU" sz="1050" dirty="0">
                <a:latin typeface="Times New Roman" pitchFamily="18" charset="0"/>
                <a:cs typeface="Times New Roman" pitchFamily="18" charset="0"/>
              </a:rPr>
              <a:t>     Уволен с военной службы </a:t>
            </a:r>
            <a:r>
              <a:rPr lang="ru-RU" altLang="ru-RU" sz="1050" dirty="0" smtClean="0">
                <a:latin typeface="Times New Roman" pitchFamily="18" charset="0"/>
                <a:cs typeface="Times New Roman" pitchFamily="18" charset="0"/>
              </a:rPr>
              <a:t>12 января 2023 </a:t>
            </a:r>
            <a:r>
              <a:rPr lang="ru-RU" altLang="ru-RU" sz="1050" dirty="0">
                <a:latin typeface="Times New Roman" pitchFamily="18" charset="0"/>
                <a:cs typeface="Times New Roman" pitchFamily="18" charset="0"/>
              </a:rPr>
              <a:t>года в связи с организационно-штатными мероприятиями.</a:t>
            </a:r>
          </a:p>
          <a:p>
            <a:pPr algn="just" eaLnBrk="1" hangingPunct="1">
              <a:spcBef>
                <a:spcPct val="0"/>
              </a:spcBef>
              <a:buClrTx/>
              <a:buFontTx/>
              <a:buNone/>
            </a:pPr>
            <a:r>
              <a:rPr lang="ru-RU" altLang="ru-RU" sz="1050" dirty="0">
                <a:latin typeface="Times New Roman" pitchFamily="18" charset="0"/>
                <a:cs typeface="Times New Roman" pitchFamily="18" charset="0"/>
              </a:rPr>
              <a:t>     Издание приказа командира воинской части об исключении ФИО из списков личного состава воинской части </a:t>
            </a:r>
            <a:r>
              <a:rPr lang="ru-RU" altLang="ru-RU" sz="1050" dirty="0" smtClean="0">
                <a:latin typeface="Times New Roman" pitchFamily="18" charset="0"/>
                <a:cs typeface="Times New Roman" pitchFamily="18" charset="0"/>
              </a:rPr>
              <a:t>планируется 20 </a:t>
            </a:r>
            <a:r>
              <a:rPr lang="ru-RU" altLang="ru-RU" sz="1050" dirty="0">
                <a:latin typeface="Times New Roman" pitchFamily="18" charset="0"/>
                <a:cs typeface="Times New Roman" pitchFamily="18" charset="0"/>
              </a:rPr>
              <a:t>января </a:t>
            </a:r>
            <a:r>
              <a:rPr lang="ru-RU" altLang="ru-RU" sz="1050" dirty="0" smtClean="0">
                <a:latin typeface="Times New Roman" pitchFamily="18" charset="0"/>
                <a:cs typeface="Times New Roman" pitchFamily="18" charset="0"/>
              </a:rPr>
              <a:t>2023 </a:t>
            </a:r>
            <a:r>
              <a:rPr lang="ru-RU" altLang="ru-RU" sz="1050" dirty="0">
                <a:latin typeface="Times New Roman" pitchFamily="18" charset="0"/>
                <a:cs typeface="Times New Roman" pitchFamily="18" charset="0"/>
              </a:rPr>
              <a:t>года (исключен из списков личного состава части </a:t>
            </a:r>
            <a:r>
              <a:rPr lang="ru-RU" altLang="ru-RU" sz="1050" u="sng" dirty="0">
                <a:latin typeface="Times New Roman" pitchFamily="18" charset="0"/>
                <a:cs typeface="Times New Roman" pitchFamily="18" charset="0"/>
              </a:rPr>
              <a:t>с </a:t>
            </a:r>
            <a:r>
              <a:rPr lang="ru-RU" altLang="ru-RU" sz="1050" b="1" u="sng" dirty="0" smtClean="0">
                <a:latin typeface="Times New Roman" pitchFamily="18" charset="0"/>
                <a:cs typeface="Times New Roman" pitchFamily="18" charset="0"/>
              </a:rPr>
              <a:t>20</a:t>
            </a:r>
            <a:r>
              <a:rPr lang="ru-RU" altLang="ru-RU" sz="1050" u="sng" dirty="0" smtClean="0">
                <a:latin typeface="Times New Roman" pitchFamily="18" charset="0"/>
                <a:cs typeface="Times New Roman" pitchFamily="18" charset="0"/>
              </a:rPr>
              <a:t> января 2023 </a:t>
            </a:r>
            <a:r>
              <a:rPr lang="ru-RU" altLang="ru-RU" sz="1050" u="sng" dirty="0">
                <a:latin typeface="Times New Roman" pitchFamily="18" charset="0"/>
                <a:cs typeface="Times New Roman" pitchFamily="18" charset="0"/>
              </a:rPr>
              <a:t>г</a:t>
            </a:r>
            <a:r>
              <a:rPr lang="ru-RU" altLang="ru-RU" sz="1050" dirty="0">
                <a:latin typeface="Times New Roman" pitchFamily="18" charset="0"/>
                <a:cs typeface="Times New Roman" pitchFamily="18" charset="0"/>
              </a:rPr>
              <a:t>.).</a:t>
            </a:r>
          </a:p>
          <a:p>
            <a:pPr eaLnBrk="1" hangingPunct="1">
              <a:spcBef>
                <a:spcPct val="0"/>
              </a:spcBef>
              <a:buClrTx/>
              <a:buFontTx/>
              <a:buNone/>
            </a:pPr>
            <a:r>
              <a:rPr lang="ru-RU" altLang="ru-RU" sz="1050" dirty="0">
                <a:latin typeface="Times New Roman" pitchFamily="18" charset="0"/>
                <a:cs typeface="Times New Roman" pitchFamily="18" charset="0"/>
              </a:rPr>
              <a:t>     Общая продолжительность военной службы ФИО  на </a:t>
            </a:r>
            <a:r>
              <a:rPr lang="ru-RU" altLang="ru-RU" sz="1050" dirty="0" smtClean="0">
                <a:latin typeface="Times New Roman" pitchFamily="18" charset="0"/>
                <a:cs typeface="Times New Roman" pitchFamily="18" charset="0"/>
              </a:rPr>
              <a:t>20 </a:t>
            </a:r>
            <a:r>
              <a:rPr lang="ru-RU" altLang="ru-RU" sz="1050" dirty="0">
                <a:latin typeface="Times New Roman" pitchFamily="18" charset="0"/>
                <a:cs typeface="Times New Roman" pitchFamily="18" charset="0"/>
              </a:rPr>
              <a:t>января </a:t>
            </a:r>
            <a:r>
              <a:rPr lang="ru-RU" altLang="ru-RU" sz="1050" dirty="0" smtClean="0">
                <a:latin typeface="Times New Roman" pitchFamily="18" charset="0"/>
                <a:cs typeface="Times New Roman" pitchFamily="18" charset="0"/>
              </a:rPr>
              <a:t>2023 </a:t>
            </a:r>
            <a:r>
              <a:rPr lang="ru-RU" altLang="ru-RU" sz="1050" dirty="0">
                <a:latin typeface="Times New Roman" pitchFamily="18" charset="0"/>
                <a:cs typeface="Times New Roman" pitchFamily="18" charset="0"/>
              </a:rPr>
              <a:t>года составляет </a:t>
            </a:r>
            <a:r>
              <a:rPr lang="ru-RU" altLang="ru-RU" sz="1050" b="1" dirty="0" smtClean="0">
                <a:latin typeface="Times New Roman" pitchFamily="18" charset="0"/>
                <a:cs typeface="Times New Roman" pitchFamily="18" charset="0"/>
              </a:rPr>
              <a:t>10 </a:t>
            </a:r>
            <a:r>
              <a:rPr lang="ru-RU" altLang="ru-RU" sz="1050" b="1" dirty="0">
                <a:latin typeface="Times New Roman" pitchFamily="18" charset="0"/>
                <a:cs typeface="Times New Roman" pitchFamily="18" charset="0"/>
              </a:rPr>
              <a:t>лет 05 месяцев </a:t>
            </a:r>
            <a:r>
              <a:rPr lang="ru-RU" altLang="ru-RU" sz="1050" b="1" dirty="0" smtClean="0">
                <a:latin typeface="Times New Roman" pitchFamily="18" charset="0"/>
                <a:cs typeface="Times New Roman" pitchFamily="18" charset="0"/>
              </a:rPr>
              <a:t>20 </a:t>
            </a:r>
            <a:r>
              <a:rPr lang="ru-RU" altLang="ru-RU" sz="1050" b="1" dirty="0">
                <a:latin typeface="Times New Roman" pitchFamily="18" charset="0"/>
                <a:cs typeface="Times New Roman" pitchFamily="18" charset="0"/>
              </a:rPr>
              <a:t>дней</a:t>
            </a:r>
            <a:r>
              <a:rPr lang="ru-RU" altLang="ru-RU" sz="1050" dirty="0">
                <a:latin typeface="Times New Roman" pitchFamily="18" charset="0"/>
                <a:cs typeface="Times New Roman" pitchFamily="18" charset="0"/>
              </a:rPr>
              <a:t>:</a:t>
            </a:r>
          </a:p>
          <a:p>
            <a:pPr algn="just" eaLnBrk="1" hangingPunct="1">
              <a:spcBef>
                <a:spcPct val="0"/>
              </a:spcBef>
              <a:buClrTx/>
              <a:buFontTx/>
              <a:buNone/>
            </a:pPr>
            <a:r>
              <a:rPr lang="ru-RU" altLang="ru-RU" sz="1050" dirty="0">
                <a:latin typeface="Courier New" pitchFamily="49" charset="0"/>
                <a:cs typeface="Times New Roman" pitchFamily="18" charset="0"/>
              </a:rPr>
              <a:t>	     _ </a:t>
            </a:r>
            <a:r>
              <a:rPr lang="ru-RU" altLang="ru-RU" sz="1050" dirty="0" smtClean="0">
                <a:latin typeface="Courier New" pitchFamily="49" charset="0"/>
                <a:cs typeface="Times New Roman" pitchFamily="18" charset="0"/>
              </a:rPr>
              <a:t> 2023 </a:t>
            </a:r>
            <a:r>
              <a:rPr lang="ru-RU" altLang="ru-RU" sz="1050" dirty="0">
                <a:latin typeface="Courier New" pitchFamily="49" charset="0"/>
                <a:cs typeface="Times New Roman" pitchFamily="18" charset="0"/>
              </a:rPr>
              <a:t>г. 01 мес. </a:t>
            </a:r>
            <a:r>
              <a:rPr lang="ru-RU" altLang="ru-RU" sz="1050" b="1" dirty="0" smtClean="0">
                <a:latin typeface="Courier New" pitchFamily="49" charset="0"/>
                <a:cs typeface="Times New Roman" pitchFamily="18" charset="0"/>
              </a:rPr>
              <a:t>21 </a:t>
            </a:r>
            <a:r>
              <a:rPr lang="ru-RU" altLang="ru-RU" sz="1050" dirty="0" err="1">
                <a:latin typeface="Courier New" pitchFamily="49" charset="0"/>
                <a:cs typeface="Times New Roman" pitchFamily="18" charset="0"/>
              </a:rPr>
              <a:t>дн</a:t>
            </a:r>
            <a:r>
              <a:rPr lang="ru-RU" altLang="ru-RU" sz="1050" dirty="0">
                <a:latin typeface="Courier New" pitchFamily="49" charset="0"/>
                <a:cs typeface="Times New Roman" pitchFamily="18" charset="0"/>
              </a:rPr>
              <a:t>.</a:t>
            </a:r>
            <a:endParaRPr lang="ru-RU" altLang="ru-RU" sz="1050" dirty="0">
              <a:cs typeface="Times New Roman" pitchFamily="18" charset="0"/>
            </a:endParaRPr>
          </a:p>
          <a:p>
            <a:pPr>
              <a:spcBef>
                <a:spcPct val="0"/>
              </a:spcBef>
              <a:buClrTx/>
              <a:buFontTx/>
              <a:buNone/>
            </a:pPr>
            <a:r>
              <a:rPr lang="ru-RU" altLang="ru-RU" sz="1050" dirty="0">
                <a:latin typeface="Courier New" pitchFamily="49" charset="0"/>
                <a:cs typeface="Times New Roman" pitchFamily="18" charset="0"/>
              </a:rPr>
              <a:t>               </a:t>
            </a:r>
            <a:r>
              <a:rPr lang="ru-RU" altLang="ru-RU" sz="1050" u="sng" dirty="0">
                <a:latin typeface="Courier New" pitchFamily="49" charset="0"/>
                <a:cs typeface="Times New Roman" pitchFamily="18" charset="0"/>
              </a:rPr>
              <a:t>  </a:t>
            </a:r>
            <a:r>
              <a:rPr lang="ru-RU" altLang="ru-RU" sz="1050" u="sng" dirty="0" smtClean="0">
                <a:latin typeface="Courier New" pitchFamily="49" charset="0"/>
                <a:cs typeface="Times New Roman" pitchFamily="18" charset="0"/>
              </a:rPr>
              <a:t>  2012 </a:t>
            </a:r>
            <a:r>
              <a:rPr lang="ru-RU" altLang="ru-RU" sz="1050" u="sng" dirty="0">
                <a:latin typeface="Courier New" pitchFamily="49" charset="0"/>
                <a:cs typeface="Times New Roman" pitchFamily="18" charset="0"/>
              </a:rPr>
              <a:t>г. 08 мес. 01 </a:t>
            </a:r>
            <a:r>
              <a:rPr lang="ru-RU" altLang="ru-RU" sz="1050" u="sng" dirty="0" err="1">
                <a:latin typeface="Courier New" pitchFamily="49" charset="0"/>
                <a:cs typeface="Times New Roman" pitchFamily="18" charset="0"/>
              </a:rPr>
              <a:t>дн</a:t>
            </a:r>
            <a:r>
              <a:rPr lang="ru-RU" altLang="ru-RU" sz="1050" u="sng" dirty="0">
                <a:latin typeface="Courier New" pitchFamily="49" charset="0"/>
                <a:cs typeface="Times New Roman" pitchFamily="18" charset="0"/>
              </a:rPr>
              <a:t>.</a:t>
            </a:r>
            <a:endParaRPr lang="ru-RU" altLang="ru-RU" sz="1050" u="sng" dirty="0"/>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  10 </a:t>
            </a:r>
            <a:r>
              <a:rPr lang="ru-RU" altLang="ru-RU" sz="1050" dirty="0">
                <a:latin typeface="Courier New" pitchFamily="49" charset="0"/>
                <a:cs typeface="Times New Roman" pitchFamily="18" charset="0"/>
              </a:rPr>
              <a:t>л. 05 мес. </a:t>
            </a:r>
            <a:r>
              <a:rPr lang="ru-RU" altLang="ru-RU" sz="1050" dirty="0" smtClean="0">
                <a:latin typeface="Courier New" pitchFamily="49" charset="0"/>
                <a:cs typeface="Times New Roman" pitchFamily="18" charset="0"/>
              </a:rPr>
              <a:t>20 </a:t>
            </a:r>
            <a:r>
              <a:rPr lang="ru-RU" altLang="ru-RU" sz="1050" dirty="0" err="1">
                <a:latin typeface="Courier New" pitchFamily="49" charset="0"/>
                <a:cs typeface="Times New Roman" pitchFamily="18" charset="0"/>
              </a:rPr>
              <a:t>дн</a:t>
            </a:r>
            <a:r>
              <a:rPr lang="ru-RU" altLang="ru-RU" sz="1050" dirty="0">
                <a:latin typeface="Courier New" pitchFamily="49" charset="0"/>
                <a:cs typeface="Times New Roman" pitchFamily="18" charset="0"/>
              </a:rPr>
              <a:t>.</a:t>
            </a:r>
            <a:endParaRPr lang="ru-RU" altLang="ru-RU" sz="1050" dirty="0"/>
          </a:p>
          <a:p>
            <a:pPr algn="just">
              <a:spcBef>
                <a:spcPct val="0"/>
              </a:spcBef>
              <a:buClrTx/>
              <a:buFontTx/>
              <a:buNone/>
            </a:pPr>
            <a:r>
              <a:rPr lang="ru-RU" altLang="ru-RU" sz="1050" dirty="0">
                <a:latin typeface="Times New Roman" pitchFamily="18" charset="0"/>
                <a:cs typeface="Times New Roman" pitchFamily="18" charset="0"/>
              </a:rPr>
              <a:t>Количество полных лет, месяцев и дней, которые капитан ФИО не дослужил до даты, когда общая продолжительность его военной службы в календарном исчислении могла бы составить 20 лет, составляет </a:t>
            </a:r>
            <a:r>
              <a:rPr lang="ru-RU" altLang="ru-RU" sz="1050" b="1" dirty="0" smtClean="0">
                <a:latin typeface="Times New Roman" pitchFamily="18" charset="0"/>
                <a:cs typeface="Times New Roman" pitchFamily="18" charset="0"/>
              </a:rPr>
              <a:t>09 </a:t>
            </a:r>
            <a:r>
              <a:rPr lang="ru-RU" altLang="ru-RU" sz="1050" b="1" dirty="0">
                <a:latin typeface="Times New Roman" pitchFamily="18" charset="0"/>
                <a:cs typeface="Times New Roman" pitchFamily="18" charset="0"/>
              </a:rPr>
              <a:t>лет 06 месяцев </a:t>
            </a:r>
            <a:r>
              <a:rPr lang="ru-RU" altLang="ru-RU" sz="1050" b="1" dirty="0" smtClean="0">
                <a:latin typeface="Times New Roman" pitchFamily="18" charset="0"/>
                <a:cs typeface="Times New Roman" pitchFamily="18" charset="0"/>
              </a:rPr>
              <a:t>10 </a:t>
            </a:r>
            <a:r>
              <a:rPr lang="ru-RU" altLang="ru-RU" sz="1050" b="1" dirty="0">
                <a:latin typeface="Times New Roman" pitchFamily="18" charset="0"/>
                <a:cs typeface="Times New Roman" pitchFamily="18" charset="0"/>
              </a:rPr>
              <a:t>дней:</a:t>
            </a:r>
          </a:p>
          <a:p>
            <a:pPr>
              <a:spcBef>
                <a:spcPct val="0"/>
              </a:spcBef>
              <a:buClrTx/>
              <a:buFontTx/>
              <a:buNone/>
            </a:pPr>
            <a:r>
              <a:rPr lang="ru-RU" altLang="ru-RU" sz="1050" dirty="0">
                <a:latin typeface="Courier New" pitchFamily="49" charset="0"/>
                <a:cs typeface="Times New Roman" pitchFamily="18" charset="0"/>
              </a:rPr>
              <a:t>               _ 20 л. 00 мес. 00 </a:t>
            </a:r>
            <a:r>
              <a:rPr lang="ru-RU" altLang="ru-RU" sz="1050" dirty="0" err="1">
                <a:latin typeface="Courier New" pitchFamily="49" charset="0"/>
                <a:cs typeface="Times New Roman" pitchFamily="18" charset="0"/>
              </a:rPr>
              <a:t>дн</a:t>
            </a:r>
            <a:r>
              <a:rPr lang="ru-RU" altLang="ru-RU" sz="1050" dirty="0">
                <a:latin typeface="Courier New" pitchFamily="49" charset="0"/>
                <a:cs typeface="Times New Roman" pitchFamily="18" charset="0"/>
              </a:rPr>
              <a:t>.</a:t>
            </a:r>
            <a:endParaRPr lang="ru-RU" altLang="ru-RU" sz="1050" dirty="0"/>
          </a:p>
          <a:p>
            <a:pPr>
              <a:spcBef>
                <a:spcPct val="0"/>
              </a:spcBef>
              <a:buClrTx/>
              <a:buFontTx/>
              <a:buNone/>
            </a:pPr>
            <a:r>
              <a:rPr lang="ru-RU" altLang="ru-RU" sz="1050" dirty="0">
                <a:latin typeface="Courier New" pitchFamily="49" charset="0"/>
                <a:cs typeface="Times New Roman" pitchFamily="18" charset="0"/>
              </a:rPr>
              <a:t>                 </a:t>
            </a:r>
            <a:r>
              <a:rPr lang="ru-RU" altLang="ru-RU" sz="1050" u="sng" dirty="0" smtClean="0">
                <a:latin typeface="Courier New" pitchFamily="49" charset="0"/>
                <a:cs typeface="Times New Roman" pitchFamily="18" charset="0"/>
              </a:rPr>
              <a:t>10 </a:t>
            </a:r>
            <a:r>
              <a:rPr lang="ru-RU" altLang="ru-RU" sz="1050" u="sng" dirty="0">
                <a:latin typeface="Courier New" pitchFamily="49" charset="0"/>
                <a:cs typeface="Times New Roman" pitchFamily="18" charset="0"/>
              </a:rPr>
              <a:t>л. 05 мес. </a:t>
            </a:r>
            <a:r>
              <a:rPr lang="ru-RU" altLang="ru-RU" sz="1050" u="sng" dirty="0" smtClean="0">
                <a:latin typeface="Courier New" pitchFamily="49" charset="0"/>
                <a:cs typeface="Times New Roman" pitchFamily="18" charset="0"/>
              </a:rPr>
              <a:t>20 </a:t>
            </a:r>
            <a:r>
              <a:rPr lang="ru-RU" altLang="ru-RU" sz="1050" u="sng" dirty="0" err="1">
                <a:latin typeface="Courier New" pitchFamily="49" charset="0"/>
                <a:cs typeface="Times New Roman" pitchFamily="18" charset="0"/>
              </a:rPr>
              <a:t>дн</a:t>
            </a:r>
            <a:r>
              <a:rPr lang="ru-RU" altLang="ru-RU" sz="1050" u="sng" dirty="0">
                <a:latin typeface="Courier New" pitchFamily="49" charset="0"/>
                <a:cs typeface="Times New Roman" pitchFamily="18" charset="0"/>
              </a:rPr>
              <a:t>.</a:t>
            </a:r>
            <a:endParaRPr lang="ru-RU" altLang="ru-RU" sz="1050" u="sng" dirty="0"/>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09 </a:t>
            </a:r>
            <a:r>
              <a:rPr lang="ru-RU" altLang="ru-RU" sz="1050" dirty="0">
                <a:latin typeface="Courier New" pitchFamily="49" charset="0"/>
                <a:cs typeface="Times New Roman" pitchFamily="18" charset="0"/>
              </a:rPr>
              <a:t>л. 06 мес. </a:t>
            </a:r>
            <a:r>
              <a:rPr lang="ru-RU" altLang="ru-RU" sz="1050" dirty="0" smtClean="0">
                <a:latin typeface="Courier New" pitchFamily="49" charset="0"/>
                <a:cs typeface="Times New Roman" pitchFamily="18" charset="0"/>
              </a:rPr>
              <a:t>10 </a:t>
            </a:r>
            <a:r>
              <a:rPr lang="ru-RU" altLang="ru-RU" sz="1050" dirty="0" err="1">
                <a:latin typeface="Courier New" pitchFamily="49" charset="0"/>
                <a:cs typeface="Times New Roman" pitchFamily="18" charset="0"/>
              </a:rPr>
              <a:t>дн</a:t>
            </a:r>
            <a:r>
              <a:rPr lang="ru-RU" altLang="ru-RU" sz="1050" dirty="0">
                <a:latin typeface="Courier New" pitchFamily="49" charset="0"/>
                <a:cs typeface="Times New Roman" pitchFamily="18" charset="0"/>
              </a:rPr>
              <a:t>.</a:t>
            </a:r>
            <a:endParaRPr lang="ru-RU" altLang="ru-RU" sz="1050" dirty="0"/>
          </a:p>
          <a:p>
            <a:pPr algn="just">
              <a:spcBef>
                <a:spcPct val="0"/>
              </a:spcBef>
              <a:buClrTx/>
              <a:buFontTx/>
              <a:buNone/>
            </a:pPr>
            <a:r>
              <a:rPr lang="ru-RU" altLang="ru-RU" sz="1050" dirty="0">
                <a:latin typeface="Times New Roman" pitchFamily="18" charset="0"/>
                <a:cs typeface="Times New Roman" pitchFamily="18" charset="0"/>
              </a:rPr>
              <a:t>Размер годового накопительного взноса на одного участника НИС, установленный федеральным законом "О федеральном бюджете на </a:t>
            </a:r>
            <a:r>
              <a:rPr lang="ru-RU" altLang="ru-RU" sz="1050" dirty="0" smtClean="0">
                <a:latin typeface="Times New Roman" pitchFamily="18" charset="0"/>
                <a:cs typeface="Times New Roman" pitchFamily="18" charset="0"/>
              </a:rPr>
              <a:t>2023 </a:t>
            </a:r>
            <a:r>
              <a:rPr lang="ru-RU" altLang="ru-RU" sz="1050" dirty="0">
                <a:latin typeface="Times New Roman" pitchFamily="18" charset="0"/>
                <a:cs typeface="Times New Roman" pitchFamily="18" charset="0"/>
              </a:rPr>
              <a:t>год", составляет </a:t>
            </a:r>
            <a:r>
              <a:rPr lang="ru-RU" altLang="ru-RU" sz="1050" b="1" dirty="0" smtClean="0">
                <a:latin typeface="Times New Roman" pitchFamily="18" charset="0"/>
                <a:cs typeface="Times New Roman" pitchFamily="18" charset="0"/>
              </a:rPr>
              <a:t>349 614,00</a:t>
            </a:r>
            <a:r>
              <a:rPr lang="ru-RU" altLang="ru-RU" sz="1050" dirty="0" smtClean="0">
                <a:latin typeface="Times New Roman" pitchFamily="18" charset="0"/>
                <a:cs typeface="Times New Roman" pitchFamily="18" charset="0"/>
              </a:rPr>
              <a:t> </a:t>
            </a:r>
            <a:r>
              <a:rPr lang="ru-RU" altLang="ru-RU" sz="1050" dirty="0">
                <a:latin typeface="Times New Roman" pitchFamily="18" charset="0"/>
                <a:cs typeface="Times New Roman" pitchFamily="18" charset="0"/>
              </a:rPr>
              <a:t>рублей.</a:t>
            </a:r>
          </a:p>
          <a:p>
            <a:pPr algn="just">
              <a:spcBef>
                <a:spcPct val="0"/>
              </a:spcBef>
              <a:buClrTx/>
              <a:buFontTx/>
              <a:buNone/>
            </a:pPr>
            <a:r>
              <a:rPr lang="ru-RU" altLang="ru-RU" sz="1050" dirty="0">
                <a:latin typeface="Times New Roman" pitchFamily="18" charset="0"/>
                <a:cs typeface="Times New Roman" pitchFamily="18" charset="0"/>
              </a:rPr>
              <a:t>Размер дополнительных денежных средств, выделенных капитану ФИО, составит </a:t>
            </a:r>
            <a:r>
              <a:rPr lang="ru-RU" altLang="ru-RU" sz="1050" b="1" dirty="0" smtClean="0">
                <a:latin typeface="Times New Roman" pitchFamily="18" charset="0"/>
                <a:cs typeface="Times New Roman" pitchFamily="18" charset="0"/>
              </a:rPr>
              <a:t>3 330 911 рубля 47 копеек.</a:t>
            </a:r>
            <a:endParaRPr lang="ru-RU" altLang="ru-RU" sz="1050" b="1" dirty="0">
              <a:latin typeface="Times New Roman" pitchFamily="18" charset="0"/>
              <a:cs typeface="Times New Roman" pitchFamily="18" charset="0"/>
            </a:endParaRPr>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349 614,00 руб.         х 09 </a:t>
            </a:r>
            <a:r>
              <a:rPr lang="ru-RU" altLang="ru-RU" sz="1050" dirty="0">
                <a:latin typeface="Courier New" pitchFamily="49" charset="0"/>
                <a:cs typeface="Times New Roman" pitchFamily="18" charset="0"/>
              </a:rPr>
              <a:t>лет  = </a:t>
            </a:r>
            <a:r>
              <a:rPr lang="ru-RU" altLang="ru-RU" sz="1050" dirty="0" smtClean="0">
                <a:latin typeface="Courier New" pitchFamily="49" charset="0"/>
                <a:cs typeface="Times New Roman" pitchFamily="18" charset="0"/>
              </a:rPr>
              <a:t>3 146 526,00 руб</a:t>
            </a:r>
            <a:r>
              <a:rPr lang="ru-RU" altLang="ru-RU" sz="1050" dirty="0">
                <a:latin typeface="Courier New" pitchFamily="49" charset="0"/>
                <a:cs typeface="Times New Roman" pitchFamily="18" charset="0"/>
              </a:rPr>
              <a:t>.</a:t>
            </a:r>
            <a:endParaRPr lang="ru-RU" altLang="ru-RU" sz="1050" dirty="0"/>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      349 614,00 </a:t>
            </a:r>
            <a:r>
              <a:rPr lang="ru-RU" altLang="ru-RU" sz="1050" dirty="0">
                <a:latin typeface="Courier New" pitchFamily="49" charset="0"/>
                <a:cs typeface="Times New Roman" pitchFamily="18" charset="0"/>
              </a:rPr>
              <a:t>руб./12 </a:t>
            </a:r>
            <a:r>
              <a:rPr lang="ru-RU" altLang="ru-RU" sz="1050" dirty="0" smtClean="0">
                <a:latin typeface="Courier New" pitchFamily="49" charset="0"/>
                <a:cs typeface="Times New Roman" pitchFamily="18" charset="0"/>
              </a:rPr>
              <a:t>мес. х </a:t>
            </a:r>
            <a:r>
              <a:rPr lang="ru-RU" altLang="ru-RU" sz="1050" dirty="0">
                <a:latin typeface="Courier New" pitchFamily="49" charset="0"/>
                <a:cs typeface="Times New Roman" pitchFamily="18" charset="0"/>
              </a:rPr>
              <a:t>06 мес. = </a:t>
            </a:r>
            <a:r>
              <a:rPr lang="ru-RU" altLang="ru-RU" sz="1050" dirty="0" smtClean="0">
                <a:latin typeface="Courier New" pitchFamily="49" charset="0"/>
                <a:cs typeface="Times New Roman" pitchFamily="18" charset="0"/>
              </a:rPr>
              <a:t>  174 807,00 руб</a:t>
            </a:r>
            <a:r>
              <a:rPr lang="ru-RU" altLang="ru-RU" sz="1050" dirty="0">
                <a:latin typeface="Courier New" pitchFamily="49" charset="0"/>
                <a:cs typeface="Times New Roman" pitchFamily="18" charset="0"/>
              </a:rPr>
              <a:t>.</a:t>
            </a:r>
            <a:endParaRPr lang="ru-RU" altLang="ru-RU" sz="1050" dirty="0"/>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      349 614,00 </a:t>
            </a:r>
            <a:r>
              <a:rPr lang="ru-RU" altLang="ru-RU" sz="1050" dirty="0">
                <a:latin typeface="Courier New" pitchFamily="49" charset="0"/>
                <a:cs typeface="Times New Roman" pitchFamily="18" charset="0"/>
              </a:rPr>
              <a:t>руб./365 </a:t>
            </a:r>
            <a:r>
              <a:rPr lang="ru-RU" altLang="ru-RU" sz="1050" dirty="0" err="1">
                <a:latin typeface="Courier New" pitchFamily="49" charset="0"/>
                <a:cs typeface="Times New Roman" pitchFamily="18" charset="0"/>
              </a:rPr>
              <a:t>дн</a:t>
            </a: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х 10 </a:t>
            </a:r>
            <a:r>
              <a:rPr lang="ru-RU" altLang="ru-RU" sz="1050" dirty="0">
                <a:latin typeface="Courier New" pitchFamily="49" charset="0"/>
                <a:cs typeface="Times New Roman" pitchFamily="18" charset="0"/>
              </a:rPr>
              <a:t>дней =   </a:t>
            </a:r>
            <a:r>
              <a:rPr lang="ru-RU" altLang="ru-RU" sz="1050" dirty="0" smtClean="0">
                <a:latin typeface="Courier New" pitchFamily="49" charset="0"/>
                <a:cs typeface="Times New Roman" pitchFamily="18" charset="0"/>
              </a:rPr>
              <a:t>  9 578,47 руб</a:t>
            </a:r>
            <a:r>
              <a:rPr lang="ru-RU" altLang="ru-RU" sz="1050" dirty="0">
                <a:latin typeface="Courier New" pitchFamily="49" charset="0"/>
                <a:cs typeface="Times New Roman" pitchFamily="18" charset="0"/>
              </a:rPr>
              <a:t>.</a:t>
            </a:r>
            <a:endParaRPr lang="ru-RU" altLang="ru-RU" sz="1050" dirty="0"/>
          </a:p>
          <a:p>
            <a:pPr>
              <a:spcBef>
                <a:spcPct val="0"/>
              </a:spcBef>
              <a:buClrTx/>
              <a:buFontTx/>
              <a:buNone/>
            </a:pPr>
            <a:r>
              <a:rPr lang="ru-RU" altLang="ru-RU" sz="1050" dirty="0">
                <a:latin typeface="Courier New" pitchFamily="49" charset="0"/>
                <a:cs typeface="Times New Roman" pitchFamily="18" charset="0"/>
              </a:rPr>
              <a:t> </a:t>
            </a:r>
            <a:r>
              <a:rPr lang="ru-RU" altLang="ru-RU" sz="1050" dirty="0" smtClean="0">
                <a:latin typeface="Courier New" pitchFamily="49" charset="0"/>
                <a:cs typeface="Times New Roman" pitchFamily="18" charset="0"/>
              </a:rPr>
              <a:t>      </a:t>
            </a:r>
            <a:r>
              <a:rPr lang="ru-RU" altLang="ru-RU" sz="1050" b="1" dirty="0" smtClean="0">
                <a:latin typeface="Courier New" pitchFamily="49" charset="0"/>
                <a:cs typeface="Times New Roman" pitchFamily="18" charset="0"/>
              </a:rPr>
              <a:t>3 146 526,00 руб</a:t>
            </a:r>
            <a:r>
              <a:rPr lang="ru-RU" altLang="ru-RU" sz="1050" b="1" dirty="0">
                <a:latin typeface="Courier New" pitchFamily="49" charset="0"/>
                <a:cs typeface="Times New Roman" pitchFamily="18" charset="0"/>
              </a:rPr>
              <a:t>. + </a:t>
            </a:r>
            <a:r>
              <a:rPr lang="ru-RU" altLang="ru-RU" sz="1050" b="1" dirty="0" smtClean="0">
                <a:latin typeface="Courier New" pitchFamily="49" charset="0"/>
                <a:cs typeface="Times New Roman" pitchFamily="18" charset="0"/>
              </a:rPr>
              <a:t>174 807,00 </a:t>
            </a:r>
            <a:r>
              <a:rPr lang="ru-RU" altLang="ru-RU" sz="1050" b="1" dirty="0">
                <a:latin typeface="Courier New" pitchFamily="49" charset="0"/>
                <a:cs typeface="Times New Roman" pitchFamily="18" charset="0"/>
              </a:rPr>
              <a:t>руб. + </a:t>
            </a:r>
            <a:r>
              <a:rPr lang="ru-RU" altLang="ru-RU" sz="1050" b="1" dirty="0" smtClean="0">
                <a:latin typeface="Courier New" pitchFamily="49" charset="0"/>
                <a:cs typeface="Times New Roman" pitchFamily="18" charset="0"/>
              </a:rPr>
              <a:t>9 578,47 </a:t>
            </a:r>
            <a:r>
              <a:rPr lang="ru-RU" altLang="ru-RU" sz="1050" b="1" dirty="0">
                <a:latin typeface="Courier New" pitchFamily="49" charset="0"/>
                <a:cs typeface="Times New Roman" pitchFamily="18" charset="0"/>
              </a:rPr>
              <a:t>руб. = </a:t>
            </a:r>
            <a:r>
              <a:rPr lang="ru-RU" altLang="ru-RU" sz="1050" b="1" dirty="0" smtClean="0">
                <a:latin typeface="Courier New" pitchFamily="49" charset="0"/>
                <a:cs typeface="Times New Roman" pitchFamily="18" charset="0"/>
              </a:rPr>
              <a:t>3 330 911,47 руб.</a:t>
            </a:r>
          </a:p>
        </p:txBody>
      </p:sp>
    </p:spTree>
    <p:extLst>
      <p:ext uri="{BB962C8B-B14F-4D97-AF65-F5344CB8AC3E}">
        <p14:creationId xmlns:p14="http://schemas.microsoft.com/office/powerpoint/2010/main" val="3116950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251520" y="526137"/>
            <a:ext cx="8768208" cy="4415075"/>
            <a:chOff x="251520" y="526136"/>
            <a:chExt cx="8768208" cy="4415075"/>
          </a:xfrm>
        </p:grpSpPr>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6"/>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28"/>
            <p:cNvSpPr txBox="1">
              <a:spLocks noChangeArrowheads="1"/>
            </p:cNvSpPr>
            <p:nvPr/>
          </p:nvSpPr>
          <p:spPr bwMode="auto">
            <a:xfrm>
              <a:off x="2339752" y="2617785"/>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39"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77" y="2767010"/>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8199" name="Прямоугольник 631"/>
          <p:cNvSpPr>
            <a:spLocks noChangeArrowheads="1"/>
          </p:cNvSpPr>
          <p:nvPr/>
        </p:nvSpPr>
        <p:spPr bwMode="auto">
          <a:xfrm>
            <a:off x="345231" y="21580"/>
            <a:ext cx="843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92876" algn="ctr">
              <a:defRPr/>
            </a:pPr>
            <a:r>
              <a:rPr lang="ru-RU" altLang="ru-RU"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Права членов семьи участника НИС </a:t>
            </a:r>
          </a:p>
        </p:txBody>
      </p:sp>
      <p:sp>
        <p:nvSpPr>
          <p:cNvPr id="634" name="Овал 633"/>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13</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grpSp>
        <p:nvGrpSpPr>
          <p:cNvPr id="40" name="Группа 634"/>
          <p:cNvGrpSpPr>
            <a:grpSpLocks/>
          </p:cNvGrpSpPr>
          <p:nvPr/>
        </p:nvGrpSpPr>
        <p:grpSpPr bwMode="auto">
          <a:xfrm>
            <a:off x="-14282" y="387354"/>
            <a:ext cx="9158288" cy="69850"/>
            <a:chOff x="827584" y="5524078"/>
            <a:chExt cx="5688632" cy="699236"/>
          </a:xfrm>
        </p:grpSpPr>
        <p:sp>
          <p:nvSpPr>
            <p:cNvPr id="41" name="Прямоугольник 40"/>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42" name="Прямоугольник 41"/>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graphicFrame>
        <p:nvGraphicFramePr>
          <p:cNvPr id="44" name="Схема 43"/>
          <p:cNvGraphicFramePr/>
          <p:nvPr>
            <p:extLst>
              <p:ext uri="{D42A27DB-BD31-4B8C-83A1-F6EECF244321}">
                <p14:modId xmlns:p14="http://schemas.microsoft.com/office/powerpoint/2010/main" val="2225622010"/>
              </p:ext>
            </p:extLst>
          </p:nvPr>
        </p:nvGraphicFramePr>
        <p:xfrm>
          <a:off x="84043" y="526137"/>
          <a:ext cx="8934859" cy="3720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 name="Стрелка вниз 44"/>
          <p:cNvSpPr/>
          <p:nvPr/>
        </p:nvSpPr>
        <p:spPr>
          <a:xfrm>
            <a:off x="899592" y="1491630"/>
            <a:ext cx="67123"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46" name="Стрелка вниз 45"/>
          <p:cNvSpPr/>
          <p:nvPr/>
        </p:nvSpPr>
        <p:spPr>
          <a:xfrm>
            <a:off x="2573908" y="1491630"/>
            <a:ext cx="67123"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47" name="Стрелка вниз 46"/>
          <p:cNvSpPr/>
          <p:nvPr/>
        </p:nvSpPr>
        <p:spPr>
          <a:xfrm>
            <a:off x="4716016" y="1491630"/>
            <a:ext cx="67123"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48" name="Стрелка вниз 47"/>
          <p:cNvSpPr/>
          <p:nvPr/>
        </p:nvSpPr>
        <p:spPr>
          <a:xfrm>
            <a:off x="6372200" y="1491630"/>
            <a:ext cx="67123"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49" name="Стрелка вниз 48"/>
          <p:cNvSpPr/>
          <p:nvPr/>
        </p:nvSpPr>
        <p:spPr>
          <a:xfrm>
            <a:off x="8172400" y="1491630"/>
            <a:ext cx="67123"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0" name="Скругленный прямоугольник 49"/>
          <p:cNvSpPr/>
          <p:nvPr/>
        </p:nvSpPr>
        <p:spPr>
          <a:xfrm>
            <a:off x="63500" y="4371950"/>
            <a:ext cx="9045004" cy="720080"/>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500" dirty="0" smtClean="0">
                <a:effectLst>
                  <a:outerShdw blurRad="38100" dist="38100" dir="2700000" algn="tl">
                    <a:srgbClr val="000000">
                      <a:alpha val="43137"/>
                    </a:srgbClr>
                  </a:outerShdw>
                </a:effectLst>
                <a:latin typeface="Impact" panose="020B0806030902050204" pitchFamily="34" charset="0"/>
              </a:rPr>
              <a:t>В </a:t>
            </a:r>
            <a:r>
              <a:rPr lang="ru-RU" sz="1500" dirty="0">
                <a:effectLst>
                  <a:outerShdw blurRad="38100" dist="38100" dir="2700000" algn="tl">
                    <a:srgbClr val="000000">
                      <a:alpha val="43137"/>
                    </a:srgbClr>
                  </a:outerShdw>
                </a:effectLst>
                <a:latin typeface="Impact" panose="020B0806030902050204" pitchFamily="34" charset="0"/>
              </a:rPr>
              <a:t>случае отсутствия </a:t>
            </a:r>
            <a:r>
              <a:rPr lang="ru-RU" sz="1500" dirty="0" smtClean="0">
                <a:effectLst>
                  <a:outerShdw blurRad="38100" dist="38100" dir="2700000" algn="tl">
                    <a:srgbClr val="000000">
                      <a:alpha val="43137"/>
                    </a:srgbClr>
                  </a:outerShdw>
                </a:effectLst>
                <a:latin typeface="Impact" panose="020B0806030902050204" pitchFamily="34" charset="0"/>
              </a:rPr>
              <a:t>вышеуказанных членов </a:t>
            </a:r>
            <a:r>
              <a:rPr lang="ru-RU" sz="1500" dirty="0">
                <a:effectLst>
                  <a:outerShdw blurRad="38100" dist="38100" dir="2700000" algn="tl">
                    <a:srgbClr val="000000">
                      <a:alpha val="43137"/>
                    </a:srgbClr>
                  </a:outerShdw>
                </a:effectLst>
                <a:latin typeface="Impact" panose="020B0806030902050204" pitchFamily="34" charset="0"/>
              </a:rPr>
              <a:t>семьи у </a:t>
            </a:r>
            <a:r>
              <a:rPr lang="ru-RU" sz="1500" dirty="0" smtClean="0">
                <a:effectLst>
                  <a:outerShdw blurRad="38100" dist="38100" dir="2700000" algn="tl">
                    <a:srgbClr val="000000">
                      <a:alpha val="43137"/>
                    </a:srgbClr>
                  </a:outerShdw>
                </a:effectLst>
                <a:latin typeface="Impact" panose="020B0806030902050204" pitchFamily="34" charset="0"/>
              </a:rPr>
              <a:t>погибшего участника </a:t>
            </a:r>
            <a:r>
              <a:rPr lang="ru-RU" sz="1500" dirty="0">
                <a:effectLst>
                  <a:outerShdw blurRad="38100" dist="38100" dir="2700000" algn="tl">
                    <a:srgbClr val="000000">
                      <a:alpha val="43137"/>
                    </a:srgbClr>
                  </a:outerShdw>
                </a:effectLst>
                <a:latin typeface="Impact" panose="020B0806030902050204" pitchFamily="34" charset="0"/>
              </a:rPr>
              <a:t>НИС </a:t>
            </a:r>
            <a:endParaRPr lang="ru-RU" sz="1500" dirty="0" smtClean="0">
              <a:effectLst>
                <a:outerShdw blurRad="38100" dist="38100" dir="2700000" algn="tl">
                  <a:srgbClr val="000000">
                    <a:alpha val="43137"/>
                  </a:srgbClr>
                </a:outerShdw>
              </a:effectLst>
              <a:latin typeface="Impact" panose="020B0806030902050204" pitchFamily="34" charset="0"/>
            </a:endParaRPr>
          </a:p>
          <a:p>
            <a:pPr algn="ctr"/>
            <a:r>
              <a:rPr lang="ru-RU" sz="1500" dirty="0" smtClean="0">
                <a:effectLst>
                  <a:outerShdw blurRad="38100" dist="38100" dir="2700000" algn="tl">
                    <a:srgbClr val="000000">
                      <a:alpha val="43137"/>
                    </a:srgbClr>
                  </a:outerShdw>
                </a:effectLst>
                <a:latin typeface="Impact" panose="020B0806030902050204" pitchFamily="34" charset="0"/>
              </a:rPr>
              <a:t>его </a:t>
            </a:r>
            <a:r>
              <a:rPr lang="ru-RU" sz="1500" dirty="0">
                <a:effectLst>
                  <a:outerShdw blurRad="38100" dist="38100" dir="2700000" algn="tl">
                    <a:srgbClr val="000000">
                      <a:alpha val="43137"/>
                    </a:srgbClr>
                  </a:outerShdw>
                </a:effectLst>
                <a:latin typeface="Impact" panose="020B0806030902050204" pitchFamily="34" charset="0"/>
              </a:rPr>
              <a:t>родители (усыновители) </a:t>
            </a:r>
            <a:r>
              <a:rPr lang="ru-RU" sz="1500" dirty="0" smtClean="0">
                <a:effectLst>
                  <a:outerShdw blurRad="38100" dist="38100" dir="2700000" algn="tl">
                    <a:srgbClr val="000000">
                      <a:alpha val="43137"/>
                    </a:srgbClr>
                  </a:outerShdw>
                </a:effectLst>
                <a:latin typeface="Impact" panose="020B0806030902050204" pitchFamily="34" charset="0"/>
              </a:rPr>
              <a:t>или совершеннолетние дети </a:t>
            </a:r>
            <a:r>
              <a:rPr lang="ru-RU" sz="1500" i="1" u="sng" dirty="0" smtClean="0">
                <a:effectLst>
                  <a:outerShdw blurRad="38100" dist="38100" dir="2700000" algn="tl">
                    <a:srgbClr val="000000">
                      <a:alpha val="43137"/>
                    </a:srgbClr>
                  </a:outerShdw>
                </a:effectLst>
                <a:latin typeface="Impact" panose="020B0806030902050204" pitchFamily="34" charset="0"/>
              </a:rPr>
              <a:t>имеют </a:t>
            </a:r>
            <a:r>
              <a:rPr lang="ru-RU" sz="1500" i="1" u="sng" dirty="0">
                <a:effectLst>
                  <a:outerShdw blurRad="38100" dist="38100" dir="2700000" algn="tl">
                    <a:srgbClr val="000000">
                      <a:alpha val="43137"/>
                    </a:srgbClr>
                  </a:outerShdw>
                </a:effectLst>
                <a:latin typeface="Impact" panose="020B0806030902050204" pitchFamily="34" charset="0"/>
              </a:rPr>
              <a:t>право на </a:t>
            </a:r>
            <a:r>
              <a:rPr lang="ru-RU" sz="1500" i="1" u="sng" dirty="0" smtClean="0">
                <a:effectLst>
                  <a:outerShdw blurRad="38100" dist="38100" dir="2700000" algn="tl">
                    <a:srgbClr val="000000">
                      <a:alpha val="43137"/>
                    </a:srgbClr>
                  </a:outerShdw>
                </a:effectLst>
                <a:latin typeface="Impact" panose="020B0806030902050204" pitchFamily="34" charset="0"/>
              </a:rPr>
              <a:t>получение в равных долях </a:t>
            </a:r>
            <a:r>
              <a:rPr lang="ru-RU" sz="1500" dirty="0" smtClean="0">
                <a:effectLst>
                  <a:outerShdw blurRad="38100" dist="38100" dir="2700000" algn="tl">
                    <a:srgbClr val="000000">
                      <a:alpha val="43137"/>
                    </a:srgbClr>
                  </a:outerShdw>
                </a:effectLst>
                <a:latin typeface="Impact" panose="020B0806030902050204" pitchFamily="34" charset="0"/>
              </a:rPr>
              <a:t>денежных средств с именного накопительного счета и дополнительных выплат</a:t>
            </a:r>
            <a:endParaRPr lang="ru-RU" sz="1500" dirty="0">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2291637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Группа 42"/>
          <p:cNvGrpSpPr/>
          <p:nvPr/>
        </p:nvGrpSpPr>
        <p:grpSpPr>
          <a:xfrm>
            <a:off x="251520" y="526137"/>
            <a:ext cx="8768208" cy="4415075"/>
            <a:chOff x="251520" y="526136"/>
            <a:chExt cx="8768208" cy="4415075"/>
          </a:xfrm>
        </p:grpSpPr>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6"/>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28"/>
            <p:cNvSpPr txBox="1">
              <a:spLocks noChangeArrowheads="1"/>
            </p:cNvSpPr>
            <p:nvPr/>
          </p:nvSpPr>
          <p:spPr bwMode="auto">
            <a:xfrm>
              <a:off x="2339752" y="2617785"/>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47"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77" y="2767010"/>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9222" name="Прямоугольник 631"/>
          <p:cNvSpPr>
            <a:spLocks noChangeArrowheads="1"/>
          </p:cNvSpPr>
          <p:nvPr/>
        </p:nvSpPr>
        <p:spPr bwMode="auto">
          <a:xfrm>
            <a:off x="236538" y="29275"/>
            <a:ext cx="8439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92876" algn="ctr">
              <a:defRPr/>
            </a:pPr>
            <a:r>
              <a:rPr lang="ru-RU" alt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Права членов семьи участника НИС </a:t>
            </a:r>
          </a:p>
        </p:txBody>
      </p:sp>
      <p:sp>
        <p:nvSpPr>
          <p:cNvPr id="634" name="Овал 633"/>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14</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grpSp>
        <p:nvGrpSpPr>
          <p:cNvPr id="48" name="Группа 634"/>
          <p:cNvGrpSpPr>
            <a:grpSpLocks/>
          </p:cNvGrpSpPr>
          <p:nvPr/>
        </p:nvGrpSpPr>
        <p:grpSpPr bwMode="auto">
          <a:xfrm>
            <a:off x="-14282" y="389891"/>
            <a:ext cx="9158288" cy="69850"/>
            <a:chOff x="827584" y="5524078"/>
            <a:chExt cx="5688632" cy="699236"/>
          </a:xfrm>
        </p:grpSpPr>
        <p:sp>
          <p:nvSpPr>
            <p:cNvPr id="49" name="Прямоугольник 48"/>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50" name="Прямоугольник 49"/>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graphicFrame>
        <p:nvGraphicFramePr>
          <p:cNvPr id="51" name="Схема 50"/>
          <p:cNvGraphicFramePr/>
          <p:nvPr>
            <p:extLst>
              <p:ext uri="{D42A27DB-BD31-4B8C-83A1-F6EECF244321}">
                <p14:modId xmlns:p14="http://schemas.microsoft.com/office/powerpoint/2010/main" val="1204548111"/>
              </p:ext>
            </p:extLst>
          </p:nvPr>
        </p:nvGraphicFramePr>
        <p:xfrm>
          <a:off x="63499" y="526137"/>
          <a:ext cx="8955403" cy="45658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2" name="Скругленный прямоугольник 51"/>
          <p:cNvSpPr/>
          <p:nvPr/>
        </p:nvSpPr>
        <p:spPr>
          <a:xfrm>
            <a:off x="63500" y="2571750"/>
            <a:ext cx="8955401" cy="4809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chemeClr val="tx2">
                    <a:lumMod val="75000"/>
                  </a:schemeClr>
                </a:solidFill>
                <a:latin typeface="Impact" panose="020B0806030902050204" pitchFamily="34" charset="0"/>
              </a:rPr>
              <a:t>Член семьи участника </a:t>
            </a:r>
            <a:r>
              <a:rPr lang="ru-RU" sz="1800" dirty="0" smtClean="0">
                <a:solidFill>
                  <a:schemeClr val="tx2">
                    <a:lumMod val="75000"/>
                  </a:schemeClr>
                </a:solidFill>
                <a:latin typeface="Impact" panose="020B0806030902050204" pitchFamily="34" charset="0"/>
              </a:rPr>
              <a:t>НИС (если приобретена квартира по ЦЖЗ)</a:t>
            </a:r>
            <a:endParaRPr lang="ru-RU" sz="1800" dirty="0">
              <a:solidFill>
                <a:schemeClr val="tx2">
                  <a:lumMod val="75000"/>
                </a:schemeClr>
              </a:solidFill>
              <a:latin typeface="Impact" panose="020B0806030902050204" pitchFamily="34" charset="0"/>
            </a:endParaRPr>
          </a:p>
        </p:txBody>
      </p:sp>
      <p:sp>
        <p:nvSpPr>
          <p:cNvPr id="53" name="Стрелка вниз 52"/>
          <p:cNvSpPr/>
          <p:nvPr/>
        </p:nvSpPr>
        <p:spPr>
          <a:xfrm>
            <a:off x="1691680" y="3127280"/>
            <a:ext cx="144016" cy="23655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6" name="Стрелка вниз 55"/>
          <p:cNvSpPr/>
          <p:nvPr/>
        </p:nvSpPr>
        <p:spPr>
          <a:xfrm rot="16200000">
            <a:off x="3810455" y="4024519"/>
            <a:ext cx="144014" cy="6589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7" name="Стрелка вниз 56"/>
          <p:cNvSpPr/>
          <p:nvPr/>
        </p:nvSpPr>
        <p:spPr>
          <a:xfrm>
            <a:off x="1691680" y="1399088"/>
            <a:ext cx="144016" cy="1645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 name="Стрелка вниз 21"/>
          <p:cNvSpPr/>
          <p:nvPr/>
        </p:nvSpPr>
        <p:spPr>
          <a:xfrm>
            <a:off x="7092280" y="1399088"/>
            <a:ext cx="144016" cy="1645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3" name="Стрелка вниз 22"/>
          <p:cNvSpPr/>
          <p:nvPr/>
        </p:nvSpPr>
        <p:spPr>
          <a:xfrm rot="16200000">
            <a:off x="6636569" y="4103407"/>
            <a:ext cx="130257" cy="51497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Tree>
    <p:extLst>
      <p:ext uri="{BB962C8B-B14F-4D97-AF65-F5344CB8AC3E}">
        <p14:creationId xmlns:p14="http://schemas.microsoft.com/office/powerpoint/2010/main" val="257654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251520" y="526137"/>
            <a:ext cx="8768208" cy="4415075"/>
            <a:chOff x="251520" y="526136"/>
            <a:chExt cx="8768208" cy="4415075"/>
          </a:xfrm>
        </p:grpSpPr>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6"/>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8"/>
            <p:cNvSpPr txBox="1">
              <a:spLocks noChangeArrowheads="1"/>
            </p:cNvSpPr>
            <p:nvPr/>
          </p:nvSpPr>
          <p:spPr bwMode="auto">
            <a:xfrm>
              <a:off x="2339752" y="2617785"/>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2"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77" y="2767010"/>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7" name="Прямоугольник 626"/>
          <p:cNvSpPr/>
          <p:nvPr/>
        </p:nvSpPr>
        <p:spPr>
          <a:xfrm rot="5400000">
            <a:off x="4341100"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balanced" dir="t">
                <a:rot lat="0" lon="0" rev="2100000"/>
              </a:lightRig>
            </a:scene3d>
            <a:sp3d extrusionH="57150" prstMaterial="metal">
              <a:bevelT w="38100" h="25400"/>
              <a:contourClr>
                <a:schemeClr val="bg2"/>
              </a:contourClr>
            </a:sp3d>
          </a:bodyPr>
          <a:lstStyle/>
          <a:p>
            <a:pPr algn="ctr" defTabSz="522835">
              <a:defRPr/>
            </a:pPr>
            <a:endParaRPr lang="ru-RU" sz="1400"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255124" y="884"/>
            <a:ext cx="8439273" cy="369328"/>
          </a:xfrm>
          <a:prstGeom prst="rect">
            <a:avLst/>
          </a:prstGeom>
        </p:spPr>
        <p:txBody>
          <a:bodyPr lIns="121917" tIns="60958" rIns="121917" bIns="60958">
            <a:spAutoFit/>
          </a:bodyPr>
          <a:lstStyle/>
          <a:p>
            <a:pPr indent="-257162" algn="ctr" defTabSz="912813" eaLnBrk="0" fontAlgn="base" hangingPunct="0">
              <a:spcBef>
                <a:spcPct val="0"/>
              </a:spcBef>
              <a:spcAft>
                <a:spcPct val="0"/>
              </a:spcAft>
              <a:defRPr/>
            </a:pP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2" y="-3175"/>
            <a:ext cx="383117" cy="346075"/>
          </a:xfrm>
          <a:prstGeom prst="rect">
            <a:avLst/>
          </a:prstGeom>
          <a:effectLst>
            <a:outerShdw blurRad="38100" dist="38100" dir="2700000" algn="tl" rotWithShape="0">
              <a:prstClr val="black">
                <a:alpha val="40000"/>
              </a:prstClr>
            </a:outerShdw>
          </a:effectLst>
        </p:spPr>
      </p:pic>
      <p:sp>
        <p:nvSpPr>
          <p:cNvPr id="23" name="Овал 22"/>
          <p:cNvSpPr/>
          <p:nvPr/>
        </p:nvSpPr>
        <p:spPr>
          <a:xfrm>
            <a:off x="8658903" y="77243"/>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994">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15</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grpSp>
        <p:nvGrpSpPr>
          <p:cNvPr id="25" name="Группа 634"/>
          <p:cNvGrpSpPr>
            <a:grpSpLocks/>
          </p:cNvGrpSpPr>
          <p:nvPr/>
        </p:nvGrpSpPr>
        <p:grpSpPr bwMode="auto">
          <a:xfrm>
            <a:off x="-14389" y="412144"/>
            <a:ext cx="9158392" cy="78462"/>
            <a:chOff x="827584" y="5524078"/>
            <a:chExt cx="5688632" cy="699236"/>
          </a:xfrm>
        </p:grpSpPr>
        <p:sp>
          <p:nvSpPr>
            <p:cNvPr id="26" name="Прямоугольник 25"/>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27" name="Прямоугольник 26"/>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sp>
        <p:nvSpPr>
          <p:cNvPr id="14" name="TextBox 13"/>
          <p:cNvSpPr txBox="1"/>
          <p:nvPr/>
        </p:nvSpPr>
        <p:spPr>
          <a:xfrm>
            <a:off x="154969" y="526137"/>
            <a:ext cx="8650790" cy="4524315"/>
          </a:xfrm>
          <a:prstGeom prst="rect">
            <a:avLst/>
          </a:prstGeom>
          <a:noFill/>
        </p:spPr>
        <p:txBody>
          <a:bodyPr wrap="square" rtlCol="0">
            <a:spAutoFit/>
          </a:bodyPr>
          <a:lstStyle/>
          <a:p>
            <a:pPr algn="ctr"/>
            <a:r>
              <a:rPr lang="ru-RU" dirty="0" smtClean="0">
                <a:solidFill>
                  <a:schemeClr val="tx2">
                    <a:lumMod val="75000"/>
                  </a:schemeClr>
                </a:solidFill>
                <a:latin typeface="Impact" panose="020B0806030902050204" pitchFamily="34" charset="0"/>
              </a:rPr>
              <a:t>Филиал «Центральный» федерального государственного  казенного учреждения </a:t>
            </a:r>
          </a:p>
          <a:p>
            <a:pPr algn="ctr"/>
            <a:r>
              <a:rPr lang="ru-RU" dirty="0">
                <a:solidFill>
                  <a:schemeClr val="tx2">
                    <a:lumMod val="75000"/>
                  </a:schemeClr>
                </a:solidFill>
                <a:latin typeface="Impact" panose="020B0806030902050204" pitchFamily="34" charset="0"/>
              </a:rPr>
              <a:t>«Центральное управление жилищно-социальной инфраструктуры (комплекса)» Министерства обороны Российской Федерации </a:t>
            </a:r>
            <a:endParaRPr lang="ru-RU" dirty="0" smtClean="0">
              <a:solidFill>
                <a:schemeClr val="tx2">
                  <a:lumMod val="75000"/>
                </a:schemeClr>
              </a:solidFill>
              <a:latin typeface="Impact" panose="020B0806030902050204" pitchFamily="34" charset="0"/>
            </a:endParaRPr>
          </a:p>
          <a:p>
            <a:pPr algn="just"/>
            <a:endParaRPr lang="ru-RU" dirty="0" smtClean="0">
              <a:solidFill>
                <a:schemeClr val="tx2">
                  <a:lumMod val="75000"/>
                </a:schemeClr>
              </a:solidFill>
              <a:latin typeface="Impact" panose="020B0806030902050204" pitchFamily="34" charset="0"/>
            </a:endParaRPr>
          </a:p>
          <a:p>
            <a:pPr algn="just"/>
            <a:r>
              <a:rPr lang="ru-RU" dirty="0" smtClean="0">
                <a:solidFill>
                  <a:schemeClr val="tx2">
                    <a:lumMod val="75000"/>
                  </a:schemeClr>
                </a:solidFill>
                <a:latin typeface="Impact" panose="020B0806030902050204" pitchFamily="34" charset="0"/>
              </a:rPr>
              <a:t>Место нахождения и почтовый адрес:</a:t>
            </a:r>
          </a:p>
          <a:p>
            <a:pPr algn="just"/>
            <a:r>
              <a:rPr lang="ru-RU" dirty="0" smtClean="0">
                <a:solidFill>
                  <a:schemeClr val="tx2">
                    <a:lumMod val="75000"/>
                  </a:schemeClr>
                </a:solidFill>
                <a:latin typeface="Impact" panose="020B0806030902050204" pitchFamily="34" charset="0"/>
              </a:rPr>
              <a:t>620100, г. Екатеринбург</a:t>
            </a:r>
            <a:r>
              <a:rPr lang="ru-RU" dirty="0">
                <a:solidFill>
                  <a:schemeClr val="tx2">
                    <a:lumMod val="75000"/>
                  </a:schemeClr>
                </a:solidFill>
                <a:latin typeface="Impact" panose="020B0806030902050204" pitchFamily="34" charset="0"/>
              </a:rPr>
              <a:t>, Сибирский тракт, д. </a:t>
            </a:r>
            <a:r>
              <a:rPr lang="ru-RU" dirty="0" smtClean="0">
                <a:solidFill>
                  <a:schemeClr val="tx2">
                    <a:lumMod val="75000"/>
                  </a:schemeClr>
                </a:solidFill>
                <a:latin typeface="Impact" panose="020B0806030902050204" pitchFamily="34" charset="0"/>
              </a:rPr>
              <a:t>5, </a:t>
            </a:r>
            <a:r>
              <a:rPr lang="ru-RU" dirty="0">
                <a:solidFill>
                  <a:schemeClr val="tx2">
                    <a:lumMod val="75000"/>
                  </a:schemeClr>
                </a:solidFill>
                <a:latin typeface="Impact" panose="020B0806030902050204" pitchFamily="34" charset="0"/>
              </a:rPr>
              <a:t>корпус Б</a:t>
            </a:r>
            <a:r>
              <a:rPr lang="ru-RU" dirty="0" smtClean="0">
                <a:solidFill>
                  <a:schemeClr val="tx2">
                    <a:lumMod val="75000"/>
                  </a:schemeClr>
                </a:solidFill>
                <a:latin typeface="Impact" panose="020B0806030902050204" pitchFamily="34" charset="0"/>
              </a:rPr>
              <a:t>,</a:t>
            </a:r>
          </a:p>
          <a:p>
            <a:pPr algn="just"/>
            <a:r>
              <a:rPr lang="ru-RU" dirty="0" smtClean="0">
                <a:solidFill>
                  <a:schemeClr val="tx2">
                    <a:lumMod val="75000"/>
                  </a:schemeClr>
                </a:solidFill>
                <a:latin typeface="Impact" panose="020B0806030902050204" pitchFamily="34" charset="0"/>
              </a:rPr>
              <a:t>Начальник филиала: Овчаренко Валерий Александрович</a:t>
            </a:r>
          </a:p>
          <a:p>
            <a:pPr algn="just"/>
            <a:endParaRPr lang="ru-RU" dirty="0" smtClean="0">
              <a:solidFill>
                <a:schemeClr val="tx2">
                  <a:lumMod val="75000"/>
                </a:schemeClr>
              </a:solidFill>
              <a:latin typeface="Impact" panose="020B0806030902050204" pitchFamily="34" charset="0"/>
              <a:hlinkClick r:id="rId7"/>
            </a:endParaRPr>
          </a:p>
          <a:p>
            <a:pPr algn="just"/>
            <a:r>
              <a:rPr lang="ru-RU" dirty="0" smtClean="0">
                <a:solidFill>
                  <a:schemeClr val="tx2">
                    <a:lumMod val="75000"/>
                  </a:schemeClr>
                </a:solidFill>
                <a:latin typeface="Impact" panose="020B0806030902050204" pitchFamily="34" charset="0"/>
              </a:rPr>
              <a:t>Телефон по вопросам реализации НИС :</a:t>
            </a:r>
            <a:r>
              <a:rPr lang="ru-RU" dirty="0" smtClean="0">
                <a:latin typeface="Impact" panose="020B0806030902050204" pitchFamily="34" charset="0"/>
              </a:rPr>
              <a:t> </a:t>
            </a:r>
            <a:r>
              <a:rPr lang="ru-RU" u="sng" dirty="0" smtClean="0">
                <a:latin typeface="Impact" panose="020B0806030902050204" pitchFamily="34" charset="0"/>
                <a:hlinkClick r:id="rId7"/>
              </a:rPr>
              <a:t>8 (</a:t>
            </a:r>
            <a:r>
              <a:rPr lang="en-US" u="sng" dirty="0" smtClean="0">
                <a:latin typeface="Impact" panose="020B0806030902050204" pitchFamily="34" charset="0"/>
                <a:hlinkClick r:id="rId7"/>
              </a:rPr>
              <a:t>343</a:t>
            </a:r>
            <a:r>
              <a:rPr lang="ru-RU" u="sng" dirty="0" smtClean="0">
                <a:latin typeface="Impact" panose="020B0806030902050204" pitchFamily="34" charset="0"/>
                <a:hlinkClick r:id="rId7"/>
              </a:rPr>
              <a:t>) </a:t>
            </a:r>
            <a:r>
              <a:rPr lang="en-US" u="sng" dirty="0" smtClean="0">
                <a:latin typeface="Impact" panose="020B0806030902050204" pitchFamily="34" charset="0"/>
                <a:hlinkClick r:id="rId7"/>
              </a:rPr>
              <a:t>359</a:t>
            </a:r>
            <a:r>
              <a:rPr lang="ru-RU" u="sng" dirty="0" smtClean="0">
                <a:latin typeface="Impact" panose="020B0806030902050204" pitchFamily="34" charset="0"/>
                <a:hlinkClick r:id="rId7"/>
              </a:rPr>
              <a:t>-</a:t>
            </a:r>
            <a:r>
              <a:rPr lang="en-US" u="sng" dirty="0" smtClean="0">
                <a:latin typeface="Impact" panose="020B0806030902050204" pitchFamily="34" charset="0"/>
                <a:hlinkClick r:id="rId7"/>
              </a:rPr>
              <a:t>34</a:t>
            </a:r>
            <a:r>
              <a:rPr lang="ru-RU" u="sng" dirty="0" smtClean="0">
                <a:latin typeface="Impact" panose="020B0806030902050204" pitchFamily="34" charset="0"/>
                <a:hlinkClick r:id="rId7"/>
              </a:rPr>
              <a:t>-</a:t>
            </a:r>
            <a:r>
              <a:rPr lang="en-US" u="sng" dirty="0" smtClean="0">
                <a:latin typeface="Impact" panose="020B0806030902050204" pitchFamily="34" charset="0"/>
                <a:hlinkClick r:id="rId7"/>
              </a:rPr>
              <a:t>44</a:t>
            </a:r>
            <a:r>
              <a:rPr lang="ru-RU" u="sng" dirty="0" smtClean="0">
                <a:latin typeface="Impact" panose="020B0806030902050204" pitchFamily="34" charset="0"/>
                <a:hlinkClick r:id="rId7"/>
              </a:rPr>
              <a:t>, 254-77-71</a:t>
            </a:r>
            <a:r>
              <a:rPr lang="ru-RU" dirty="0" smtClean="0">
                <a:latin typeface="Impact" panose="020B0806030902050204" pitchFamily="34" charset="0"/>
                <a:hlinkClick r:id="rId7"/>
              </a:rPr>
              <a:t> </a:t>
            </a:r>
          </a:p>
          <a:p>
            <a:pPr algn="ctr"/>
            <a:r>
              <a:rPr lang="ru-RU" dirty="0" smtClean="0">
                <a:latin typeface="Impact" panose="020B0806030902050204" pitchFamily="34" charset="0"/>
                <a:hlinkClick r:id="rId7"/>
              </a:rPr>
              <a:t>график приема по вопросам НИС: </a:t>
            </a:r>
          </a:p>
          <a:p>
            <a:pPr algn="ctr"/>
            <a:r>
              <a:rPr lang="ru-RU" dirty="0" smtClean="0">
                <a:latin typeface="Impact" panose="020B0806030902050204" pitchFamily="34" charset="0"/>
                <a:hlinkClick r:id="rId7"/>
              </a:rPr>
              <a:t>понедельник – четверг с </a:t>
            </a:r>
            <a:r>
              <a:rPr lang="en-US" dirty="0" smtClean="0">
                <a:latin typeface="Impact" panose="020B0806030902050204" pitchFamily="34" charset="0"/>
                <a:hlinkClick r:id="rId7"/>
              </a:rPr>
              <a:t>09</a:t>
            </a:r>
            <a:r>
              <a:rPr lang="ru-RU" dirty="0" smtClean="0">
                <a:latin typeface="Impact" panose="020B0806030902050204" pitchFamily="34" charset="0"/>
                <a:hlinkClick r:id="rId7"/>
              </a:rPr>
              <a:t>.00 до </a:t>
            </a:r>
            <a:r>
              <a:rPr lang="en-US" dirty="0" smtClean="0">
                <a:latin typeface="Impact" panose="020B0806030902050204" pitchFamily="34" charset="0"/>
                <a:hlinkClick r:id="rId7"/>
              </a:rPr>
              <a:t>1</a:t>
            </a:r>
            <a:r>
              <a:rPr lang="ru-RU" dirty="0" smtClean="0">
                <a:latin typeface="Impact" panose="020B0806030902050204" pitchFamily="34" charset="0"/>
                <a:hlinkClick r:id="rId7"/>
              </a:rPr>
              <a:t>3.00 с 14.00 до 18.00</a:t>
            </a:r>
          </a:p>
          <a:p>
            <a:r>
              <a:rPr lang="ru-RU" dirty="0">
                <a:solidFill>
                  <a:schemeClr val="tx2">
                    <a:lumMod val="75000"/>
                  </a:schemeClr>
                </a:solidFill>
                <a:latin typeface="Impact" panose="020B0806030902050204" pitchFamily="34" charset="0"/>
              </a:rPr>
              <a:t>Начальник </a:t>
            </a:r>
            <a:r>
              <a:rPr lang="ru-RU" dirty="0" smtClean="0">
                <a:solidFill>
                  <a:schemeClr val="tx2">
                    <a:lumMod val="75000"/>
                  </a:schemeClr>
                </a:solidFill>
                <a:latin typeface="Impact" panose="020B0806030902050204" pitchFamily="34" charset="0"/>
              </a:rPr>
              <a:t>отдела реализации НИС: Посохова Светлана Витальевна</a:t>
            </a:r>
            <a:endParaRPr lang="ru-RU" dirty="0">
              <a:solidFill>
                <a:schemeClr val="tx2">
                  <a:lumMod val="75000"/>
                </a:schemeClr>
              </a:solidFill>
              <a:latin typeface="Impact" panose="020B0806030902050204" pitchFamily="34" charset="0"/>
            </a:endParaRPr>
          </a:p>
          <a:p>
            <a:pPr algn="ctr"/>
            <a:endParaRPr lang="ru-RU" dirty="0">
              <a:latin typeface="Impact" panose="020B0806030902050204" pitchFamily="34" charset="0"/>
              <a:hlinkClick r:id="rId7"/>
            </a:endParaRPr>
          </a:p>
          <a:p>
            <a:r>
              <a:rPr lang="ru-RU" dirty="0" smtClean="0">
                <a:latin typeface="Impact" panose="020B0806030902050204" pitchFamily="34" charset="0"/>
                <a:hlinkClick r:id="rId7"/>
              </a:rPr>
              <a:t>ФГКУ «Росвоенипотека» </a:t>
            </a:r>
            <a:r>
              <a:rPr lang="ru-RU" dirty="0" smtClean="0">
                <a:latin typeface="Impact" panose="020B0806030902050204" pitchFamily="34" charset="0"/>
              </a:rPr>
              <a:t> </a:t>
            </a:r>
            <a:r>
              <a:rPr lang="ru-RU" dirty="0" smtClean="0">
                <a:solidFill>
                  <a:schemeClr val="tx2">
                    <a:lumMod val="75000"/>
                  </a:schemeClr>
                </a:solidFill>
                <a:latin typeface="Impact" panose="020B0806030902050204" pitchFamily="34" charset="0"/>
              </a:rPr>
              <a:t>горячая линия </a:t>
            </a:r>
            <a:r>
              <a:rPr lang="ru-RU" dirty="0" smtClean="0">
                <a:solidFill>
                  <a:schemeClr val="accent5">
                    <a:lumMod val="75000"/>
                  </a:schemeClr>
                </a:solidFill>
                <a:latin typeface="Impact" panose="020B0806030902050204" pitchFamily="34" charset="0"/>
              </a:rPr>
              <a:t>8-800-550-99-15 (</a:t>
            </a:r>
            <a:r>
              <a:rPr lang="ru-RU" sz="1400" dirty="0" smtClean="0">
                <a:solidFill>
                  <a:schemeClr val="accent5">
                    <a:lumMod val="75000"/>
                  </a:schemeClr>
                </a:solidFill>
                <a:latin typeface="Impact" panose="020B0806030902050204" pitchFamily="34" charset="0"/>
              </a:rPr>
              <a:t>единый</a:t>
            </a:r>
            <a:r>
              <a:rPr lang="ru-RU" dirty="0" smtClean="0">
                <a:solidFill>
                  <a:schemeClr val="accent5">
                    <a:lumMod val="75000"/>
                  </a:schemeClr>
                </a:solidFill>
                <a:latin typeface="Impact" panose="020B0806030902050204" pitchFamily="34" charset="0"/>
              </a:rPr>
              <a:t>)</a:t>
            </a:r>
          </a:p>
          <a:p>
            <a:r>
              <a:rPr lang="ru-RU" dirty="0" smtClean="0">
                <a:solidFill>
                  <a:schemeClr val="tx2">
                    <a:lumMod val="75000"/>
                  </a:schemeClr>
                </a:solidFill>
                <a:latin typeface="Impact" panose="020B0806030902050204" pitchFamily="34" charset="0"/>
              </a:rPr>
              <a:t>Сайт</a:t>
            </a:r>
            <a:r>
              <a:rPr lang="en-US" dirty="0" smtClean="0">
                <a:solidFill>
                  <a:schemeClr val="tx2">
                    <a:lumMod val="75000"/>
                  </a:schemeClr>
                </a:solidFill>
                <a:latin typeface="Impact" panose="020B0806030902050204" pitchFamily="34" charset="0"/>
              </a:rPr>
              <a:t>:</a:t>
            </a:r>
            <a:r>
              <a:rPr lang="ru-RU" dirty="0" smtClean="0">
                <a:solidFill>
                  <a:schemeClr val="tx2">
                    <a:lumMod val="75000"/>
                  </a:schemeClr>
                </a:solidFill>
                <a:latin typeface="Impact" panose="020B0806030902050204" pitchFamily="34" charset="0"/>
              </a:rPr>
              <a:t> www.rosvoenipoteka.ru </a:t>
            </a:r>
            <a:endParaRPr lang="ru-RU" dirty="0">
              <a:solidFill>
                <a:schemeClr val="tx2">
                  <a:lumMod val="75000"/>
                </a:schemeClr>
              </a:solidFill>
              <a:latin typeface="Impact" panose="020B0806030902050204" pitchFamily="34" charset="0"/>
            </a:endParaRPr>
          </a:p>
          <a:p>
            <a:r>
              <a:rPr lang="ru-RU" dirty="0">
                <a:solidFill>
                  <a:schemeClr val="tx2">
                    <a:lumMod val="75000"/>
                  </a:schemeClr>
                </a:solidFill>
                <a:latin typeface="Impact" panose="020B0806030902050204" pitchFamily="34" charset="0"/>
              </a:rPr>
              <a:t>Филиал </a:t>
            </a:r>
            <a:r>
              <a:rPr lang="ru-RU" dirty="0" smtClean="0">
                <a:solidFill>
                  <a:schemeClr val="tx2">
                    <a:lumMod val="75000"/>
                  </a:schemeClr>
                </a:solidFill>
                <a:latin typeface="Impact" panose="020B0806030902050204" pitchFamily="34" charset="0"/>
              </a:rPr>
              <a:t>Екатеринбургский</a:t>
            </a:r>
            <a:endParaRPr lang="ru-RU" dirty="0">
              <a:solidFill>
                <a:schemeClr val="tx2">
                  <a:lumMod val="75000"/>
                </a:schemeClr>
              </a:solidFill>
              <a:latin typeface="Impact" panose="020B0806030902050204" pitchFamily="34" charset="0"/>
              <a:hlinkClick r:id="rId7"/>
            </a:endParaRPr>
          </a:p>
        </p:txBody>
      </p:sp>
    </p:spTree>
    <p:extLst>
      <p:ext uri="{BB962C8B-B14F-4D97-AF65-F5344CB8AC3E}">
        <p14:creationId xmlns:p14="http://schemas.microsoft.com/office/powerpoint/2010/main" val="130265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extLst>
              <a:ext uri="{28A0092B-C50C-407E-A947-70E740481C1C}">
                <a14:useLocalDpi xmlns:a14="http://schemas.microsoft.com/office/drawing/2010/main" val="0"/>
              </a:ext>
            </a:extLst>
          </a:blip>
          <a:srcRect l="801" r="-801"/>
          <a:stretch>
            <a:fillRect/>
          </a:stretch>
        </p:blipFill>
        <p:spPr bwMode="auto">
          <a:xfrm>
            <a:off x="36513" y="333376"/>
            <a:ext cx="91948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pic>
        <p:nvPicPr>
          <p:cNvPr id="639" name="Рисунок 638"/>
          <p:cNvPicPr>
            <a:picLocks noChangeAspect="1"/>
          </p:cNvPicPr>
          <p:nvPr/>
        </p:nvPicPr>
        <p:blipFill>
          <a:blip r:embed="rId4"/>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pic>
        <p:nvPicPr>
          <p:cNvPr id="4112"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092" y="822327"/>
            <a:ext cx="620553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Группа 634"/>
          <p:cNvGrpSpPr>
            <a:grpSpLocks/>
          </p:cNvGrpSpPr>
          <p:nvPr/>
        </p:nvGrpSpPr>
        <p:grpSpPr bwMode="auto">
          <a:xfrm>
            <a:off x="-14282" y="415925"/>
            <a:ext cx="9158288" cy="69850"/>
            <a:chOff x="827584" y="5524078"/>
            <a:chExt cx="5688632" cy="699236"/>
          </a:xfrm>
        </p:grpSpPr>
        <p:sp>
          <p:nvSpPr>
            <p:cNvPr id="19" name="Прямоугольник 18"/>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20" name="Прямоугольник 19"/>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sp>
        <p:nvSpPr>
          <p:cNvPr id="2" name="Прямоугольник 1"/>
          <p:cNvSpPr/>
          <p:nvPr/>
        </p:nvSpPr>
        <p:spPr>
          <a:xfrm>
            <a:off x="179512" y="707302"/>
            <a:ext cx="7060576" cy="707886"/>
          </a:xfrm>
          <a:prstGeom prst="rect">
            <a:avLst/>
          </a:prstGeom>
        </p:spPr>
        <p:txBody>
          <a:bodyPr wrap="square">
            <a:spAutoFit/>
          </a:bodyPr>
          <a:lstStyle/>
          <a:p>
            <a:r>
              <a:rPr lang="ru-RU" sz="4000" dirty="0">
                <a:solidFill>
                  <a:schemeClr val="tx2">
                    <a:lumMod val="75000"/>
                  </a:schemeClr>
                </a:solidFill>
                <a:latin typeface="Impact" panose="020B0806030902050204" pitchFamily="34" charset="0"/>
              </a:rPr>
              <a:t>С п а с и б о   за   в н и м а н и е !</a:t>
            </a:r>
          </a:p>
        </p:txBody>
      </p:sp>
    </p:spTree>
    <p:extLst>
      <p:ext uri="{BB962C8B-B14F-4D97-AF65-F5344CB8AC3E}">
        <p14:creationId xmlns:p14="http://schemas.microsoft.com/office/powerpoint/2010/main" val="197115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1"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255173" y="-4271046"/>
            <a:ext cx="619274"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307122" y="78251"/>
            <a:ext cx="8515375" cy="338554"/>
          </a:xfrm>
          <a:prstGeom prst="rect">
            <a:avLst/>
          </a:prstGeom>
        </p:spPr>
        <p:txBody>
          <a:bodyPr wrap="square">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Основные нормативные правовые акты, регулирующие функционирование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НИС</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634" name="Овал 633"/>
          <p:cNvSpPr/>
          <p:nvPr/>
        </p:nvSpPr>
        <p:spPr>
          <a:xfrm>
            <a:off x="8658903" y="78251"/>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268" eaLnBrk="1" fontAlgn="auto" hangingPunct="1">
              <a:spcBef>
                <a:spcPts val="0"/>
              </a:spcBef>
              <a:spcAft>
                <a:spcPts val="0"/>
              </a:spcAft>
              <a:defRPr/>
            </a:pPr>
            <a:r>
              <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2</a:t>
            </a:r>
          </a:p>
        </p:txBody>
      </p:sp>
      <p:pic>
        <p:nvPicPr>
          <p:cNvPr id="62" name="Рисунок 61"/>
          <p:cNvPicPr>
            <a:picLocks noChangeAspect="1"/>
          </p:cNvPicPr>
          <p:nvPr/>
        </p:nvPicPr>
        <p:blipFill>
          <a:blip r:embed="rId6"/>
          <a:stretch>
            <a:fillRect/>
          </a:stretch>
        </p:blipFill>
        <p:spPr>
          <a:xfrm>
            <a:off x="42988" y="54144"/>
            <a:ext cx="480254" cy="434420"/>
          </a:xfrm>
          <a:prstGeom prst="rect">
            <a:avLst/>
          </a:prstGeom>
          <a:effectLst>
            <a:outerShdw blurRad="38100" dist="38100" dir="2700000" algn="tl" rotWithShape="0">
              <a:prstClr val="black">
                <a:alpha val="40000"/>
              </a:prstClr>
            </a:outerShdw>
          </a:effectLst>
        </p:spPr>
      </p:pic>
      <p:grpSp>
        <p:nvGrpSpPr>
          <p:cNvPr id="22" name="Группа 634"/>
          <p:cNvGrpSpPr>
            <a:grpSpLocks/>
          </p:cNvGrpSpPr>
          <p:nvPr/>
        </p:nvGrpSpPr>
        <p:grpSpPr bwMode="auto">
          <a:xfrm>
            <a:off x="0" y="580219"/>
            <a:ext cx="9174486" cy="50482"/>
            <a:chOff x="827584" y="5524078"/>
            <a:chExt cx="5688632" cy="699236"/>
          </a:xfrm>
        </p:grpSpPr>
        <p:sp>
          <p:nvSpPr>
            <p:cNvPr id="23" name="Прямоугольник 22"/>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24" name="Прямоугольник 23"/>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sp>
        <p:nvSpPr>
          <p:cNvPr id="10" name="Прямоугольник 9"/>
          <p:cNvSpPr/>
          <p:nvPr/>
        </p:nvSpPr>
        <p:spPr>
          <a:xfrm>
            <a:off x="-17050" y="4576373"/>
            <a:ext cx="9026425" cy="246221"/>
          </a:xfrm>
          <a:prstGeom prst="rect">
            <a:avLst/>
          </a:prstGeom>
        </p:spPr>
        <p:txBody>
          <a:bodyPr wrap="square">
            <a:spAutoFit/>
          </a:bodyPr>
          <a:lstStyle/>
          <a:p>
            <a:pPr algn="ctr"/>
            <a:endParaRPr lang="ru-RU" sz="1000" dirty="0">
              <a:latin typeface="Impact" panose="020B0806030902050204" pitchFamily="34" charset="0"/>
            </a:endParaRPr>
          </a:p>
        </p:txBody>
      </p:sp>
      <p:sp>
        <p:nvSpPr>
          <p:cNvPr id="16" name="Прямоугольник 15"/>
          <p:cNvSpPr/>
          <p:nvPr/>
        </p:nvSpPr>
        <p:spPr>
          <a:xfrm>
            <a:off x="257240" y="699542"/>
            <a:ext cx="8640960" cy="660920"/>
          </a:xfrm>
          <a:prstGeom prst="rect">
            <a:avLst/>
          </a:prstGeom>
          <a:solidFill>
            <a:schemeClr val="bg1">
              <a:alpha val="50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ru-RU" sz="1400" dirty="0">
                <a:solidFill>
                  <a:schemeClr val="tx1"/>
                </a:solidFill>
                <a:latin typeface="Impact" panose="020B0806030902050204" pitchFamily="34" charset="0"/>
                <a:cs typeface="Times New Roman" pitchFamily="18" charset="0"/>
              </a:rPr>
              <a:t>Федеральный закон </a:t>
            </a:r>
            <a:r>
              <a:rPr lang="ru-RU" sz="1400" u="sng" dirty="0">
                <a:solidFill>
                  <a:srgbClr val="FF0000"/>
                </a:solidFill>
                <a:latin typeface="Impact" panose="020B0806030902050204" pitchFamily="34" charset="0"/>
                <a:cs typeface="Times New Roman" pitchFamily="18" charset="0"/>
              </a:rPr>
              <a:t>от</a:t>
            </a:r>
            <a:r>
              <a:rPr lang="ru-RU" sz="1400" u="sng" dirty="0">
                <a:solidFill>
                  <a:schemeClr val="tx1"/>
                </a:solidFill>
                <a:latin typeface="Impact" panose="020B0806030902050204" pitchFamily="34" charset="0"/>
                <a:cs typeface="Times New Roman" pitchFamily="18" charset="0"/>
              </a:rPr>
              <a:t> </a:t>
            </a:r>
            <a:r>
              <a:rPr lang="ru-RU" sz="1400" u="sng" dirty="0">
                <a:solidFill>
                  <a:srgbClr val="FF0000"/>
                </a:solidFill>
                <a:latin typeface="Impact" panose="020B0806030902050204" pitchFamily="34" charset="0"/>
                <a:cs typeface="Times New Roman" pitchFamily="18" charset="0"/>
              </a:rPr>
              <a:t>24 августа 2004 </a:t>
            </a:r>
            <a:r>
              <a:rPr lang="ru-RU" sz="1400" u="sng" dirty="0" smtClean="0">
                <a:solidFill>
                  <a:srgbClr val="FF0000"/>
                </a:solidFill>
                <a:latin typeface="Impact" panose="020B0806030902050204" pitchFamily="34" charset="0"/>
                <a:cs typeface="Times New Roman" pitchFamily="18" charset="0"/>
              </a:rPr>
              <a:t>г</a:t>
            </a:r>
            <a:r>
              <a:rPr lang="ru-RU" sz="1400" u="sng" dirty="0">
                <a:solidFill>
                  <a:srgbClr val="FF0000"/>
                </a:solidFill>
                <a:latin typeface="Impact" panose="020B0806030902050204" pitchFamily="34" charset="0"/>
                <a:cs typeface="Times New Roman" pitchFamily="18" charset="0"/>
              </a:rPr>
              <a:t>. № 117-ФЗ </a:t>
            </a:r>
            <a:endParaRPr lang="ru-RU" sz="1400" u="sng" dirty="0" smtClean="0">
              <a:solidFill>
                <a:srgbClr val="FF0000"/>
              </a:solidFill>
              <a:latin typeface="Impact" panose="020B0806030902050204" pitchFamily="34" charset="0"/>
              <a:cs typeface="Times New Roman" pitchFamily="18" charset="0"/>
            </a:endParaRPr>
          </a:p>
          <a:p>
            <a:pPr algn="ctr">
              <a:defRPr/>
            </a:pPr>
            <a:r>
              <a:rPr lang="ru-RU" sz="1400" dirty="0" smtClean="0">
                <a:solidFill>
                  <a:schemeClr val="tx1"/>
                </a:solidFill>
                <a:latin typeface="Impact" panose="020B0806030902050204" pitchFamily="34" charset="0"/>
                <a:cs typeface="Times New Roman" pitchFamily="18" charset="0"/>
              </a:rPr>
              <a:t>«</a:t>
            </a:r>
            <a:r>
              <a:rPr lang="ru-RU" sz="1400" dirty="0">
                <a:solidFill>
                  <a:schemeClr val="tx1"/>
                </a:solidFill>
                <a:latin typeface="Impact" panose="020B0806030902050204" pitchFamily="34" charset="0"/>
                <a:cs typeface="Times New Roman" pitchFamily="18" charset="0"/>
              </a:rPr>
              <a:t>О накопительно-ипотечной системе жилищного обеспечения военнослужащих» </a:t>
            </a:r>
          </a:p>
        </p:txBody>
      </p:sp>
      <p:sp>
        <p:nvSpPr>
          <p:cNvPr id="25" name="Прямоугольник 24"/>
          <p:cNvSpPr/>
          <p:nvPr/>
        </p:nvSpPr>
        <p:spPr>
          <a:xfrm>
            <a:off x="265305" y="1491631"/>
            <a:ext cx="4090671" cy="1603490"/>
          </a:xfrm>
          <a:prstGeom prst="rect">
            <a:avLst/>
          </a:prstGeom>
          <a:solidFill>
            <a:schemeClr val="bg1">
              <a:alpha val="50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ru-RU" sz="1200" dirty="0" smtClean="0">
                <a:solidFill>
                  <a:schemeClr val="tx1"/>
                </a:solidFill>
                <a:latin typeface="Impact" panose="020B0806030902050204" pitchFamily="34" charset="0"/>
              </a:rPr>
              <a:t>Постановление Правительства РФ</a:t>
            </a:r>
            <a:r>
              <a:rPr lang="ru-RU" sz="1200" dirty="0">
                <a:solidFill>
                  <a:schemeClr val="tx1"/>
                </a:solidFill>
                <a:latin typeface="Impact" panose="020B0806030902050204" pitchFamily="34" charset="0"/>
              </a:rPr>
              <a:t/>
            </a:r>
            <a:br>
              <a:rPr lang="ru-RU" sz="1200" dirty="0">
                <a:solidFill>
                  <a:schemeClr val="tx1"/>
                </a:solidFill>
                <a:latin typeface="Impact" panose="020B0806030902050204" pitchFamily="34" charset="0"/>
              </a:rPr>
            </a:br>
            <a:r>
              <a:rPr lang="ru-RU" sz="1200" u="sng" dirty="0">
                <a:solidFill>
                  <a:srgbClr val="FF0000"/>
                </a:solidFill>
                <a:latin typeface="Impact" panose="020B0806030902050204" pitchFamily="34" charset="0"/>
              </a:rPr>
              <a:t>от 21 февраля 2005 г. </a:t>
            </a:r>
            <a:r>
              <a:rPr lang="ru-RU" sz="1200" u="sng" dirty="0" smtClean="0">
                <a:solidFill>
                  <a:srgbClr val="FF0000"/>
                </a:solidFill>
                <a:latin typeface="Impact" panose="020B0806030902050204" pitchFamily="34" charset="0"/>
              </a:rPr>
              <a:t>№ </a:t>
            </a:r>
            <a:r>
              <a:rPr lang="ru-RU" sz="1200" u="sng" dirty="0">
                <a:solidFill>
                  <a:srgbClr val="FF0000"/>
                </a:solidFill>
                <a:latin typeface="Impact" panose="020B0806030902050204" pitchFamily="34" charset="0"/>
              </a:rPr>
              <a:t>89</a:t>
            </a:r>
          </a:p>
          <a:p>
            <a:pPr algn="ctr"/>
            <a:r>
              <a:rPr lang="ru-RU" sz="1200" dirty="0">
                <a:solidFill>
                  <a:schemeClr val="tx1"/>
                </a:solidFill>
                <a:latin typeface="Impact" panose="020B0806030902050204" pitchFamily="34" charset="0"/>
              </a:rPr>
              <a:t>" Об </a:t>
            </a:r>
            <a:r>
              <a:rPr lang="ru-RU" sz="1200" dirty="0" smtClean="0">
                <a:solidFill>
                  <a:schemeClr val="tx1"/>
                </a:solidFill>
                <a:latin typeface="Impact" panose="020B0806030902050204" pitchFamily="34" charset="0"/>
              </a:rPr>
              <a:t>утверждении правил формирования и ведения реестра участников накопительно-ипотечной системы жилищного обеспечения военнослужащих МО РФ, федеральными органами исполнительной власти, </a:t>
            </a:r>
            <a:br>
              <a:rPr lang="ru-RU" sz="1200" dirty="0" smtClean="0">
                <a:solidFill>
                  <a:schemeClr val="tx1"/>
                </a:solidFill>
                <a:latin typeface="Impact" panose="020B0806030902050204" pitchFamily="34" charset="0"/>
              </a:rPr>
            </a:br>
            <a:r>
              <a:rPr lang="ru-RU" sz="1200" dirty="0" smtClean="0">
                <a:solidFill>
                  <a:schemeClr val="tx1"/>
                </a:solidFill>
                <a:latin typeface="Impact" panose="020B0806030902050204" pitchFamily="34" charset="0"/>
              </a:rPr>
              <a:t> которых федеральным законом </a:t>
            </a:r>
            <a:r>
              <a:rPr lang="ru-RU" sz="1200" smtClean="0">
                <a:solidFill>
                  <a:schemeClr val="tx1"/>
                </a:solidFill>
                <a:latin typeface="Impact" panose="020B0806030902050204" pitchFamily="34" charset="0"/>
              </a:rPr>
              <a:t>предусмотрена </a:t>
            </a:r>
            <a:br>
              <a:rPr lang="ru-RU" sz="1200" smtClean="0">
                <a:solidFill>
                  <a:schemeClr val="tx1"/>
                </a:solidFill>
                <a:latin typeface="Impact" panose="020B0806030902050204" pitchFamily="34" charset="0"/>
              </a:rPr>
            </a:br>
            <a:r>
              <a:rPr lang="ru-RU" sz="1200" smtClean="0">
                <a:solidFill>
                  <a:schemeClr val="tx1"/>
                </a:solidFill>
                <a:latin typeface="Impact" panose="020B0806030902050204" pitchFamily="34" charset="0"/>
              </a:rPr>
              <a:t>военная </a:t>
            </a:r>
            <a:r>
              <a:rPr lang="ru-RU" sz="1200" dirty="0">
                <a:solidFill>
                  <a:schemeClr val="tx1"/>
                </a:solidFill>
                <a:latin typeface="Impact" panose="020B0806030902050204" pitchFamily="34" charset="0"/>
              </a:rPr>
              <a:t>служба "</a:t>
            </a:r>
          </a:p>
        </p:txBody>
      </p:sp>
      <p:sp>
        <p:nvSpPr>
          <p:cNvPr id="26" name="Прямоугольник 25"/>
          <p:cNvSpPr/>
          <p:nvPr/>
        </p:nvSpPr>
        <p:spPr>
          <a:xfrm>
            <a:off x="4581522" y="3095121"/>
            <a:ext cx="4310958" cy="1855185"/>
          </a:xfrm>
          <a:prstGeom prst="rect">
            <a:avLst/>
          </a:prstGeom>
          <a:solidFill>
            <a:schemeClr val="bg1">
              <a:alpha val="50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ru-RU" sz="1200" dirty="0">
                <a:solidFill>
                  <a:schemeClr val="tx1"/>
                </a:solidFill>
                <a:latin typeface="Impact" panose="020B0806030902050204" pitchFamily="34" charset="0"/>
              </a:rPr>
              <a:t>Приказ Министра обороны РФ </a:t>
            </a:r>
            <a:endParaRPr lang="ru-RU" sz="1200" dirty="0" smtClean="0">
              <a:solidFill>
                <a:schemeClr val="tx1"/>
              </a:solidFill>
              <a:latin typeface="Impact" panose="020B0806030902050204" pitchFamily="34" charset="0"/>
            </a:endParaRPr>
          </a:p>
          <a:p>
            <a:pPr algn="ctr"/>
            <a:r>
              <a:rPr lang="ru-RU" sz="1200" u="sng" dirty="0" smtClean="0">
                <a:solidFill>
                  <a:srgbClr val="FF0000"/>
                </a:solidFill>
                <a:latin typeface="Impact" panose="020B0806030902050204" pitchFamily="34" charset="0"/>
              </a:rPr>
              <a:t>от </a:t>
            </a:r>
            <a:r>
              <a:rPr lang="ru-RU" sz="1200" u="sng" dirty="0">
                <a:solidFill>
                  <a:srgbClr val="FF0000"/>
                </a:solidFill>
                <a:latin typeface="Impact" panose="020B0806030902050204" pitchFamily="34" charset="0"/>
              </a:rPr>
              <a:t>3 августа 2017 г. </a:t>
            </a:r>
            <a:r>
              <a:rPr lang="ru-RU" sz="1200" u="sng" dirty="0" smtClean="0">
                <a:solidFill>
                  <a:srgbClr val="FF0000"/>
                </a:solidFill>
                <a:latin typeface="Impact" panose="020B0806030902050204" pitchFamily="34" charset="0"/>
              </a:rPr>
              <a:t>№ </a:t>
            </a:r>
            <a:r>
              <a:rPr lang="ru-RU" sz="1200" u="sng" dirty="0">
                <a:solidFill>
                  <a:srgbClr val="FF0000"/>
                </a:solidFill>
                <a:latin typeface="Impact" panose="020B0806030902050204" pitchFamily="34" charset="0"/>
              </a:rPr>
              <a:t>474 </a:t>
            </a:r>
          </a:p>
          <a:p>
            <a:pPr algn="ctr"/>
            <a:r>
              <a:rPr lang="ru-RU" sz="1200" dirty="0">
                <a:solidFill>
                  <a:schemeClr val="tx1"/>
                </a:solidFill>
                <a:latin typeface="Impact" panose="020B0806030902050204" pitchFamily="34" charset="0"/>
              </a:rPr>
              <a:t>"Об утверждении документов, необходимых для формирования и ведения реестра участников накопительно-ипотечной системы жилищного обеспечения военнослужащих </a:t>
            </a:r>
            <a:r>
              <a:rPr lang="ru-RU" sz="1200" dirty="0" smtClean="0">
                <a:solidFill>
                  <a:schemeClr val="tx1"/>
                </a:solidFill>
                <a:latin typeface="Impact" panose="020B0806030902050204" pitchFamily="34" charset="0"/>
              </a:rPr>
              <a:t>МО РФ, </a:t>
            </a:r>
            <a:r>
              <a:rPr lang="ru-RU" sz="1200" dirty="0">
                <a:solidFill>
                  <a:schemeClr val="tx1"/>
                </a:solidFill>
                <a:latin typeface="Impact" panose="020B0806030902050204" pitchFamily="34" charset="0"/>
              </a:rPr>
              <a:t>федеральными органами исполнительной власти </a:t>
            </a:r>
            <a:r>
              <a:rPr lang="ru-RU" sz="1200" dirty="0" smtClean="0">
                <a:solidFill>
                  <a:schemeClr val="tx1"/>
                </a:solidFill>
                <a:latin typeface="Impact" panose="020B0806030902050204" pitchFamily="34" charset="0"/>
              </a:rPr>
              <a:t>и </a:t>
            </a:r>
            <a:r>
              <a:rPr lang="ru-RU" sz="1200" dirty="0">
                <a:solidFill>
                  <a:schemeClr val="tx1"/>
                </a:solidFill>
                <a:latin typeface="Impact" panose="020B0806030902050204" pitchFamily="34" charset="0"/>
              </a:rPr>
              <a:t>федеральными государственными органами, в которых федеральным законом предусмотрена военная служба" </a:t>
            </a:r>
            <a:endParaRPr lang="ru-RU" sz="1200" dirty="0" smtClean="0">
              <a:solidFill>
                <a:schemeClr val="tx1"/>
              </a:solidFill>
              <a:latin typeface="Impact" panose="020B0806030902050204" pitchFamily="34" charset="0"/>
            </a:endParaRPr>
          </a:p>
        </p:txBody>
      </p:sp>
      <p:sp>
        <p:nvSpPr>
          <p:cNvPr id="29" name="Прямоугольник 28"/>
          <p:cNvSpPr/>
          <p:nvPr/>
        </p:nvSpPr>
        <p:spPr>
          <a:xfrm>
            <a:off x="251521" y="3291831"/>
            <a:ext cx="4104456" cy="1656184"/>
          </a:xfrm>
          <a:prstGeom prst="rect">
            <a:avLst/>
          </a:prstGeom>
          <a:solidFill>
            <a:schemeClr val="bg1">
              <a:alpha val="50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ru-RU" sz="1200" dirty="0">
                <a:solidFill>
                  <a:schemeClr val="tx1"/>
                </a:solidFill>
                <a:latin typeface="Impact" panose="020B0806030902050204" pitchFamily="34" charset="0"/>
              </a:rPr>
              <a:t>Приказ Министра обороны РФ </a:t>
            </a:r>
            <a:endParaRPr lang="ru-RU" sz="1200" dirty="0" smtClean="0">
              <a:solidFill>
                <a:schemeClr val="tx1"/>
              </a:solidFill>
              <a:latin typeface="Impact" panose="020B0806030902050204" pitchFamily="34" charset="0"/>
            </a:endParaRPr>
          </a:p>
          <a:p>
            <a:pPr algn="ctr"/>
            <a:r>
              <a:rPr lang="ru-RU" sz="1200" u="sng" dirty="0" smtClean="0">
                <a:solidFill>
                  <a:srgbClr val="FF0000"/>
                </a:solidFill>
                <a:latin typeface="Impact" panose="020B0806030902050204" pitchFamily="34" charset="0"/>
              </a:rPr>
              <a:t>от </a:t>
            </a:r>
            <a:r>
              <a:rPr lang="ru-RU" sz="1200" u="sng" dirty="0">
                <a:solidFill>
                  <a:srgbClr val="FF0000"/>
                </a:solidFill>
                <a:latin typeface="Impact" panose="020B0806030902050204" pitchFamily="34" charset="0"/>
              </a:rPr>
              <a:t>24 </a:t>
            </a:r>
            <a:r>
              <a:rPr lang="ru-RU" sz="1200" u="sng" dirty="0" smtClean="0">
                <a:solidFill>
                  <a:srgbClr val="FF0000"/>
                </a:solidFill>
                <a:latin typeface="Impact" panose="020B0806030902050204" pitchFamily="34" charset="0"/>
              </a:rPr>
              <a:t>сентября 2020 </a:t>
            </a:r>
            <a:r>
              <a:rPr lang="ru-RU" sz="1200" u="sng" dirty="0">
                <a:solidFill>
                  <a:srgbClr val="FF0000"/>
                </a:solidFill>
                <a:latin typeface="Impact" panose="020B0806030902050204" pitchFamily="34" charset="0"/>
              </a:rPr>
              <a:t>г. № </a:t>
            </a:r>
            <a:r>
              <a:rPr lang="ru-RU" sz="1200" u="sng" dirty="0" smtClean="0">
                <a:solidFill>
                  <a:srgbClr val="FF0000"/>
                </a:solidFill>
                <a:latin typeface="Impact" panose="020B0806030902050204" pitchFamily="34" charset="0"/>
              </a:rPr>
              <a:t>477</a:t>
            </a:r>
            <a:endParaRPr lang="ru-RU" sz="1200" u="sng" dirty="0">
              <a:solidFill>
                <a:srgbClr val="FF0000"/>
              </a:solidFill>
              <a:latin typeface="Impact" panose="020B0806030902050204" pitchFamily="34" charset="0"/>
            </a:endParaRPr>
          </a:p>
          <a:p>
            <a:pPr algn="ctr"/>
            <a:r>
              <a:rPr lang="ru-RU" sz="1200" dirty="0">
                <a:solidFill>
                  <a:schemeClr val="tx1"/>
                </a:solidFill>
                <a:latin typeface="Impact" panose="020B0806030902050204" pitchFamily="34" charset="0"/>
              </a:rPr>
              <a:t>" Порядок реализации накопительно-ипотечной системы жилищного обеспечения военнослужащих </a:t>
            </a:r>
            <a:endParaRPr lang="ru-RU" sz="1200" dirty="0" smtClean="0">
              <a:solidFill>
                <a:schemeClr val="tx1"/>
              </a:solidFill>
              <a:latin typeface="Impact" panose="020B0806030902050204" pitchFamily="34" charset="0"/>
            </a:endParaRPr>
          </a:p>
          <a:p>
            <a:pPr algn="ctr"/>
            <a:r>
              <a:rPr lang="ru-RU" sz="1200" dirty="0" smtClean="0">
                <a:solidFill>
                  <a:schemeClr val="tx1"/>
                </a:solidFill>
                <a:latin typeface="Impact" panose="020B0806030902050204" pitchFamily="34" charset="0"/>
              </a:rPr>
              <a:t>в </a:t>
            </a:r>
            <a:r>
              <a:rPr lang="ru-RU" sz="1200" dirty="0">
                <a:solidFill>
                  <a:schemeClr val="tx1"/>
                </a:solidFill>
                <a:latin typeface="Impact" panose="020B0806030902050204" pitchFamily="34" charset="0"/>
              </a:rPr>
              <a:t>Вооруженных Силах </a:t>
            </a:r>
            <a:endParaRPr lang="ru-RU" sz="1200" dirty="0" smtClean="0">
              <a:solidFill>
                <a:schemeClr val="tx1"/>
              </a:solidFill>
              <a:latin typeface="Impact" panose="020B0806030902050204" pitchFamily="34" charset="0"/>
            </a:endParaRPr>
          </a:p>
          <a:p>
            <a:pPr algn="ctr"/>
            <a:r>
              <a:rPr lang="ru-RU" sz="1200" dirty="0" smtClean="0">
                <a:solidFill>
                  <a:schemeClr val="tx1"/>
                </a:solidFill>
                <a:latin typeface="Impact" panose="020B0806030902050204" pitchFamily="34" charset="0"/>
              </a:rPr>
              <a:t>Российской </a:t>
            </a:r>
            <a:r>
              <a:rPr lang="ru-RU" sz="1200" dirty="0">
                <a:solidFill>
                  <a:schemeClr val="tx1"/>
                </a:solidFill>
                <a:latin typeface="Impact" panose="020B0806030902050204" pitchFamily="34" charset="0"/>
              </a:rPr>
              <a:t>Федерации " </a:t>
            </a:r>
            <a:endParaRPr lang="ru-RU" sz="1200" dirty="0" smtClean="0">
              <a:solidFill>
                <a:schemeClr val="tx1"/>
              </a:solidFill>
              <a:latin typeface="Impact" panose="020B0806030902050204" pitchFamily="34" charset="0"/>
            </a:endParaRPr>
          </a:p>
        </p:txBody>
      </p:sp>
      <p:sp>
        <p:nvSpPr>
          <p:cNvPr id="30" name="Прямоугольник 29"/>
          <p:cNvSpPr/>
          <p:nvPr/>
        </p:nvSpPr>
        <p:spPr>
          <a:xfrm>
            <a:off x="4587243" y="1494997"/>
            <a:ext cx="4310957" cy="1436793"/>
          </a:xfrm>
          <a:prstGeom prst="rect">
            <a:avLst/>
          </a:prstGeom>
          <a:solidFill>
            <a:schemeClr val="bg1">
              <a:alpha val="50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ru-RU" sz="1200" dirty="0">
                <a:solidFill>
                  <a:schemeClr val="tx1"/>
                </a:solidFill>
                <a:latin typeface="Impact" panose="020B0806030902050204" pitchFamily="34" charset="0"/>
              </a:rPr>
              <a:t>Постановление Правительства РФ </a:t>
            </a:r>
            <a:endParaRPr lang="ru-RU" sz="1200" dirty="0" smtClean="0">
              <a:solidFill>
                <a:schemeClr val="tx1"/>
              </a:solidFill>
              <a:latin typeface="Impact" panose="020B0806030902050204" pitchFamily="34" charset="0"/>
            </a:endParaRPr>
          </a:p>
          <a:p>
            <a:pPr algn="ctr"/>
            <a:r>
              <a:rPr lang="ru-RU" sz="1200" u="sng" dirty="0" smtClean="0">
                <a:solidFill>
                  <a:srgbClr val="FF0000"/>
                </a:solidFill>
                <a:latin typeface="Impact" panose="020B0806030902050204" pitchFamily="34" charset="0"/>
              </a:rPr>
              <a:t>от </a:t>
            </a:r>
            <a:r>
              <a:rPr lang="ru-RU" sz="1200" u="sng" dirty="0">
                <a:solidFill>
                  <a:srgbClr val="FF0000"/>
                </a:solidFill>
                <a:latin typeface="Impact" panose="020B0806030902050204" pitchFamily="34" charset="0"/>
              </a:rPr>
              <a:t>17 ноября 2005 г. N 686</a:t>
            </a:r>
          </a:p>
          <a:p>
            <a:pPr algn="ctr"/>
            <a:r>
              <a:rPr lang="ru-RU" sz="1200" dirty="0">
                <a:solidFill>
                  <a:schemeClr val="tx1"/>
                </a:solidFill>
                <a:latin typeface="Impact" panose="020B0806030902050204" pitchFamily="34" charset="0"/>
              </a:rPr>
              <a:t>"Об утверждении Правил выплаты участникам накопительно-ипотечной системы жилищного обеспечения военнослужащих или членам их семей денежных средств, дополняющих накопления </a:t>
            </a:r>
            <a:endParaRPr lang="ru-RU" sz="1200" dirty="0" smtClean="0">
              <a:solidFill>
                <a:schemeClr val="tx1"/>
              </a:solidFill>
              <a:latin typeface="Impact" panose="020B0806030902050204" pitchFamily="34" charset="0"/>
            </a:endParaRPr>
          </a:p>
          <a:p>
            <a:pPr algn="ctr"/>
            <a:r>
              <a:rPr lang="ru-RU" sz="1200" dirty="0" smtClean="0">
                <a:solidFill>
                  <a:schemeClr val="tx1"/>
                </a:solidFill>
                <a:latin typeface="Impact" panose="020B0806030902050204" pitchFamily="34" charset="0"/>
              </a:rPr>
              <a:t>для </a:t>
            </a:r>
            <a:r>
              <a:rPr lang="ru-RU" sz="1200" dirty="0">
                <a:solidFill>
                  <a:schemeClr val="tx1"/>
                </a:solidFill>
                <a:latin typeface="Impact" panose="020B0806030902050204" pitchFamily="34" charset="0"/>
              </a:rPr>
              <a:t>жилищного обеспечения"</a:t>
            </a:r>
          </a:p>
        </p:txBody>
      </p:sp>
    </p:spTree>
    <p:extLst>
      <p:ext uri="{BB962C8B-B14F-4D97-AF65-F5344CB8AC3E}">
        <p14:creationId xmlns:p14="http://schemas.microsoft.com/office/powerpoint/2010/main" val="390178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1"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255173" y="-4271046"/>
            <a:ext cx="619274"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307122" y="78251"/>
            <a:ext cx="8515375" cy="338554"/>
          </a:xfrm>
          <a:prstGeom prst="rect">
            <a:avLst/>
          </a:prstGeom>
        </p:spPr>
        <p:txBody>
          <a:bodyPr wrap="square">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Основные функции войсковых частей и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ответственных должностных лиц в </a:t>
            </a: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рамках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НИС</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634" name="Овал 633"/>
          <p:cNvSpPr/>
          <p:nvPr/>
        </p:nvSpPr>
        <p:spPr>
          <a:xfrm>
            <a:off x="8658903" y="78251"/>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268" eaLnBrk="1" fontAlgn="auto" hangingPunct="1">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3</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62" name="Рисунок 61"/>
          <p:cNvPicPr>
            <a:picLocks noChangeAspect="1"/>
          </p:cNvPicPr>
          <p:nvPr/>
        </p:nvPicPr>
        <p:blipFill>
          <a:blip r:embed="rId6"/>
          <a:stretch>
            <a:fillRect/>
          </a:stretch>
        </p:blipFill>
        <p:spPr>
          <a:xfrm>
            <a:off x="42988" y="54144"/>
            <a:ext cx="480254" cy="434420"/>
          </a:xfrm>
          <a:prstGeom prst="rect">
            <a:avLst/>
          </a:prstGeom>
          <a:effectLst>
            <a:outerShdw blurRad="38100" dist="38100" dir="2700000" algn="tl" rotWithShape="0">
              <a:prstClr val="black">
                <a:alpha val="40000"/>
              </a:prstClr>
            </a:outerShdw>
          </a:effectLst>
        </p:spPr>
      </p:pic>
      <p:grpSp>
        <p:nvGrpSpPr>
          <p:cNvPr id="22" name="Группа 634"/>
          <p:cNvGrpSpPr>
            <a:grpSpLocks/>
          </p:cNvGrpSpPr>
          <p:nvPr/>
        </p:nvGrpSpPr>
        <p:grpSpPr bwMode="auto">
          <a:xfrm>
            <a:off x="0" y="580219"/>
            <a:ext cx="9174486" cy="50482"/>
            <a:chOff x="827584" y="5524078"/>
            <a:chExt cx="5688632" cy="699236"/>
          </a:xfrm>
        </p:grpSpPr>
        <p:sp>
          <p:nvSpPr>
            <p:cNvPr id="23" name="Прямоугольник 22"/>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24" name="Прямоугольник 23"/>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sp>
        <p:nvSpPr>
          <p:cNvPr id="27" name="Прямоугольник 26"/>
          <p:cNvSpPr/>
          <p:nvPr/>
        </p:nvSpPr>
        <p:spPr>
          <a:xfrm>
            <a:off x="788311" y="626920"/>
            <a:ext cx="6976590" cy="338554"/>
          </a:xfrm>
          <a:prstGeom prst="rect">
            <a:avLst/>
          </a:prstGeom>
        </p:spPr>
        <p:txBody>
          <a:bodyPr wrap="none">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Обязанности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ответственного должностного лица по НИС в войсковой части</a:t>
            </a:r>
            <a:r>
              <a:rPr lang="en-US"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 :</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10" name="Прямоугольник 9"/>
          <p:cNvSpPr/>
          <p:nvPr/>
        </p:nvSpPr>
        <p:spPr>
          <a:xfrm>
            <a:off x="-17050" y="4576373"/>
            <a:ext cx="9026425" cy="246221"/>
          </a:xfrm>
          <a:prstGeom prst="rect">
            <a:avLst/>
          </a:prstGeom>
        </p:spPr>
        <p:txBody>
          <a:bodyPr wrap="square">
            <a:spAutoFit/>
          </a:bodyPr>
          <a:lstStyle/>
          <a:p>
            <a:pPr algn="ctr"/>
            <a:endParaRPr lang="ru-RU" sz="1000" dirty="0">
              <a:latin typeface="Impact" panose="020B0806030902050204" pitchFamily="34" charset="0"/>
            </a:endParaRPr>
          </a:p>
        </p:txBody>
      </p:sp>
      <p:sp>
        <p:nvSpPr>
          <p:cNvPr id="18" name="Скругленный прямоугольник 17"/>
          <p:cNvSpPr/>
          <p:nvPr/>
        </p:nvSpPr>
        <p:spPr>
          <a:xfrm>
            <a:off x="108194" y="965474"/>
            <a:ext cx="8901181" cy="2974428"/>
          </a:xfrm>
          <a:prstGeom prst="roundRect">
            <a:avLst>
              <a:gd name="adj" fmla="val 5983"/>
            </a:avLst>
          </a:prstGeom>
          <a:solidFill>
            <a:srgbClr val="92D050">
              <a:alpha val="3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1219170" fontAlgn="auto">
              <a:spcBef>
                <a:spcPts val="0"/>
              </a:spcBef>
              <a:spcAft>
                <a:spcPts val="0"/>
              </a:spcAft>
              <a:buFontTx/>
              <a:buChar char="-"/>
              <a:defRPr/>
            </a:pPr>
            <a:r>
              <a:rPr lang="ru-RU" sz="1400" dirty="0" smtClean="0">
                <a:solidFill>
                  <a:srgbClr val="C00000"/>
                </a:solidFill>
                <a:latin typeface="Impact" panose="020B0806030902050204" pitchFamily="34" charset="0"/>
              </a:rPr>
              <a:t> !!!!! </a:t>
            </a:r>
            <a:r>
              <a:rPr lang="ru-RU" sz="1400" dirty="0" smtClean="0">
                <a:solidFill>
                  <a:schemeClr val="tx1">
                    <a:lumMod val="75000"/>
                    <a:lumOff val="25000"/>
                  </a:schemeClr>
                </a:solidFill>
                <a:latin typeface="Impact" panose="020B0806030902050204" pitchFamily="34" charset="0"/>
              </a:rPr>
              <a:t>изучение </a:t>
            </a:r>
            <a:r>
              <a:rPr lang="ru-RU" sz="1400" dirty="0">
                <a:solidFill>
                  <a:schemeClr val="tx1">
                    <a:lumMod val="75000"/>
                    <a:lumOff val="25000"/>
                  </a:schemeClr>
                </a:solidFill>
                <a:latin typeface="Impact" panose="020B0806030902050204" pitchFamily="34" charset="0"/>
              </a:rPr>
              <a:t>личных дел, выявление и учет военнослужащих, у которых возникли основания для включения в реестр, </a:t>
            </a:r>
            <a:r>
              <a:rPr lang="ru-RU" sz="1400" dirty="0" smtClean="0">
                <a:solidFill>
                  <a:schemeClr val="tx1">
                    <a:lumMod val="75000"/>
                    <a:lumOff val="25000"/>
                  </a:schemeClr>
                </a:solidFill>
                <a:latin typeface="Impact" panose="020B0806030902050204" pitchFamily="34" charset="0"/>
              </a:rPr>
              <a:t>а также военнослужащих</a:t>
            </a:r>
            <a:r>
              <a:rPr lang="ru-RU" sz="1400" dirty="0">
                <a:solidFill>
                  <a:schemeClr val="tx1">
                    <a:lumMod val="75000"/>
                    <a:lumOff val="25000"/>
                  </a:schemeClr>
                </a:solidFill>
                <a:latin typeface="Impact" panose="020B0806030902050204" pitchFamily="34" charset="0"/>
              </a:rPr>
              <a:t>, изъявивших желание стать участниками НИС</a:t>
            </a:r>
            <a:r>
              <a:rPr lang="ru-RU" sz="1300" dirty="0">
                <a:solidFill>
                  <a:schemeClr val="tx1">
                    <a:lumMod val="75000"/>
                    <a:lumOff val="25000"/>
                  </a:schemeClr>
                </a:solidFill>
                <a:latin typeface="Impact" panose="020B0806030902050204" pitchFamily="34" charset="0"/>
              </a:rPr>
              <a:t>;</a:t>
            </a:r>
          </a:p>
          <a:p>
            <a:pPr defTabSz="1219170" fontAlgn="auto">
              <a:spcBef>
                <a:spcPts val="0"/>
              </a:spcBef>
              <a:spcAft>
                <a:spcPts val="0"/>
              </a:spcAft>
              <a:defRPr/>
            </a:pPr>
            <a:endParaRPr lang="ru-RU" sz="800" dirty="0">
              <a:solidFill>
                <a:schemeClr val="tx1">
                  <a:lumMod val="75000"/>
                  <a:lumOff val="25000"/>
                </a:schemeClr>
              </a:solidFill>
              <a:latin typeface="Impact" panose="020B0806030902050204" pitchFamily="34" charset="0"/>
            </a:endParaRPr>
          </a:p>
          <a:p>
            <a:pPr marL="171450" indent="-171450" defTabSz="1219170" fontAlgn="auto">
              <a:spcBef>
                <a:spcPts val="0"/>
              </a:spcBef>
              <a:spcAft>
                <a:spcPts val="0"/>
              </a:spcAft>
              <a:buFontTx/>
              <a:buChar char="-"/>
              <a:defRPr/>
            </a:pPr>
            <a:r>
              <a:rPr lang="ru-RU" sz="1300" dirty="0" smtClean="0">
                <a:solidFill>
                  <a:schemeClr val="tx1">
                    <a:lumMod val="75000"/>
                    <a:lumOff val="25000"/>
                  </a:schemeClr>
                </a:solidFill>
                <a:latin typeface="Impact" panose="020B0806030902050204" pitchFamily="34" charset="0"/>
              </a:rPr>
              <a:t>оформление </a:t>
            </a:r>
            <a:r>
              <a:rPr lang="ru-RU" sz="1300" dirty="0">
                <a:solidFill>
                  <a:schemeClr val="tx1">
                    <a:lumMod val="75000"/>
                    <a:lumOff val="25000"/>
                  </a:schemeClr>
                </a:solidFill>
                <a:latin typeface="Impact" panose="020B0806030902050204" pitchFamily="34" charset="0"/>
              </a:rPr>
              <a:t>и представление командиру воинской части документов по реализации накопительно-ипотечной системы </a:t>
            </a:r>
            <a:r>
              <a:rPr lang="ru-RU" sz="1300" dirty="0" smtClean="0">
                <a:solidFill>
                  <a:schemeClr val="tx1">
                    <a:lumMod val="75000"/>
                    <a:lumOff val="25000"/>
                  </a:schemeClr>
                </a:solidFill>
                <a:latin typeface="Impact" panose="020B0806030902050204" pitchFamily="34" charset="0"/>
              </a:rPr>
              <a:t>в сроки</a:t>
            </a:r>
            <a:r>
              <a:rPr lang="ru-RU" sz="1300" dirty="0">
                <a:solidFill>
                  <a:schemeClr val="tx1">
                    <a:lumMod val="75000"/>
                    <a:lumOff val="25000"/>
                  </a:schemeClr>
                </a:solidFill>
                <a:latin typeface="Impact" panose="020B0806030902050204" pitchFamily="34" charset="0"/>
              </a:rPr>
              <a:t>, установленные настоящим Порядком;</a:t>
            </a:r>
          </a:p>
          <a:p>
            <a:pPr defTabSz="1219170" fontAlgn="auto">
              <a:spcBef>
                <a:spcPts val="0"/>
              </a:spcBef>
              <a:spcAft>
                <a:spcPts val="0"/>
              </a:spcAft>
              <a:defRPr/>
            </a:pPr>
            <a:endParaRPr lang="ru-RU" sz="800" dirty="0">
              <a:solidFill>
                <a:schemeClr val="tx1">
                  <a:lumMod val="75000"/>
                  <a:lumOff val="25000"/>
                </a:schemeClr>
              </a:solidFill>
              <a:latin typeface="Impact" panose="020B0806030902050204" pitchFamily="34" charset="0"/>
            </a:endParaRPr>
          </a:p>
          <a:p>
            <a:pPr marL="171450" indent="-171450" defTabSz="1219170" fontAlgn="auto">
              <a:spcBef>
                <a:spcPts val="0"/>
              </a:spcBef>
              <a:spcAft>
                <a:spcPts val="0"/>
              </a:spcAft>
              <a:buFontTx/>
              <a:buChar char="-"/>
              <a:defRPr/>
            </a:pPr>
            <a:r>
              <a:rPr lang="ru-RU" sz="1300" dirty="0" smtClean="0">
                <a:solidFill>
                  <a:schemeClr val="tx1">
                    <a:lumMod val="75000"/>
                    <a:lumOff val="25000"/>
                  </a:schemeClr>
                </a:solidFill>
                <a:latin typeface="Impact" panose="020B0806030902050204" pitchFamily="34" charset="0"/>
              </a:rPr>
              <a:t>выявление </a:t>
            </a:r>
            <a:r>
              <a:rPr lang="ru-RU" sz="1300" dirty="0">
                <a:solidFill>
                  <a:schemeClr val="tx1">
                    <a:lumMod val="75000"/>
                    <a:lumOff val="25000"/>
                  </a:schemeClr>
                </a:solidFill>
                <a:latin typeface="Impact" panose="020B0806030902050204" pitchFamily="34" charset="0"/>
              </a:rPr>
              <a:t>и устранение причин, вызывающих обоснованные заявления и жалобы военнослужащих или членов их </a:t>
            </a:r>
            <a:r>
              <a:rPr lang="ru-RU" sz="1300" dirty="0" smtClean="0">
                <a:solidFill>
                  <a:schemeClr val="tx1">
                    <a:lumMod val="75000"/>
                    <a:lumOff val="25000"/>
                  </a:schemeClr>
                </a:solidFill>
                <a:latin typeface="Impact" panose="020B0806030902050204" pitchFamily="34" charset="0"/>
              </a:rPr>
              <a:t>семей;</a:t>
            </a:r>
          </a:p>
          <a:p>
            <a:pPr marL="171450" indent="-171450" defTabSz="1219170" fontAlgn="auto">
              <a:spcBef>
                <a:spcPts val="0"/>
              </a:spcBef>
              <a:spcAft>
                <a:spcPts val="0"/>
              </a:spcAft>
              <a:buFontTx/>
              <a:buChar char="-"/>
              <a:defRPr/>
            </a:pPr>
            <a:endParaRPr lang="ru-RU" sz="800" dirty="0" smtClean="0">
              <a:solidFill>
                <a:schemeClr val="tx1">
                  <a:lumMod val="75000"/>
                  <a:lumOff val="25000"/>
                </a:schemeClr>
              </a:solidFill>
              <a:latin typeface="Impact" panose="020B0806030902050204" pitchFamily="34" charset="0"/>
            </a:endParaRPr>
          </a:p>
          <a:p>
            <a:pPr defTabSz="1219170" fontAlgn="auto">
              <a:spcBef>
                <a:spcPts val="0"/>
              </a:spcBef>
              <a:spcAft>
                <a:spcPts val="0"/>
              </a:spcAft>
              <a:defRPr/>
            </a:pPr>
            <a:r>
              <a:rPr lang="ru-RU" sz="1300" dirty="0" smtClean="0">
                <a:solidFill>
                  <a:schemeClr val="tx1">
                    <a:lumMod val="75000"/>
                    <a:lumOff val="25000"/>
                  </a:schemeClr>
                </a:solidFill>
                <a:latin typeface="Impact" panose="020B0806030902050204" pitchFamily="34" charset="0"/>
              </a:rPr>
              <a:t>-    организация </a:t>
            </a:r>
            <a:r>
              <a:rPr lang="ru-RU" sz="1300" dirty="0">
                <a:solidFill>
                  <a:schemeClr val="tx1">
                    <a:lumMod val="75000"/>
                    <a:lumOff val="25000"/>
                  </a:schemeClr>
                </a:solidFill>
                <a:latin typeface="Impact" panose="020B0806030902050204" pitchFamily="34" charset="0"/>
              </a:rPr>
              <a:t>и проведение информационно-справочной работы по функционированию накопительно-ипотечной </a:t>
            </a:r>
            <a:r>
              <a:rPr lang="ru-RU" sz="1300" dirty="0" smtClean="0">
                <a:solidFill>
                  <a:schemeClr val="tx1">
                    <a:lumMod val="75000"/>
                    <a:lumOff val="25000"/>
                  </a:schemeClr>
                </a:solidFill>
                <a:latin typeface="Impact" panose="020B0806030902050204" pitchFamily="34" charset="0"/>
              </a:rPr>
              <a:t> </a:t>
            </a:r>
          </a:p>
          <a:p>
            <a:pPr defTabSz="1219170" fontAlgn="auto">
              <a:spcBef>
                <a:spcPts val="0"/>
              </a:spcBef>
              <a:spcAft>
                <a:spcPts val="0"/>
              </a:spcAft>
              <a:defRPr/>
            </a:pPr>
            <a:r>
              <a:rPr lang="ru-RU" sz="1300" dirty="0">
                <a:solidFill>
                  <a:schemeClr val="tx1">
                    <a:lumMod val="75000"/>
                    <a:lumOff val="25000"/>
                  </a:schemeClr>
                </a:solidFill>
                <a:latin typeface="Impact" panose="020B0806030902050204" pitchFamily="34" charset="0"/>
              </a:rPr>
              <a:t> </a:t>
            </a:r>
            <a:r>
              <a:rPr lang="ru-RU" sz="1300" dirty="0" smtClean="0">
                <a:solidFill>
                  <a:schemeClr val="tx1">
                    <a:lumMod val="75000"/>
                    <a:lumOff val="25000"/>
                  </a:schemeClr>
                </a:solidFill>
                <a:latin typeface="Impact" panose="020B0806030902050204" pitchFamily="34" charset="0"/>
              </a:rPr>
              <a:t>     системы</a:t>
            </a:r>
            <a:r>
              <a:rPr lang="ru-RU" sz="1300" dirty="0">
                <a:solidFill>
                  <a:schemeClr val="tx1">
                    <a:lumMod val="75000"/>
                    <a:lumOff val="25000"/>
                  </a:schemeClr>
                </a:solidFill>
                <a:latin typeface="Impact" panose="020B0806030902050204" pitchFamily="34" charset="0"/>
              </a:rPr>
              <a:t>;</a:t>
            </a:r>
          </a:p>
          <a:p>
            <a:pPr defTabSz="1219170" fontAlgn="auto">
              <a:spcBef>
                <a:spcPts val="0"/>
              </a:spcBef>
              <a:spcAft>
                <a:spcPts val="0"/>
              </a:spcAft>
              <a:defRPr/>
            </a:pPr>
            <a:endParaRPr lang="ru-RU" sz="800" dirty="0" smtClean="0">
              <a:solidFill>
                <a:schemeClr val="tx1">
                  <a:lumMod val="75000"/>
                  <a:lumOff val="25000"/>
                </a:schemeClr>
              </a:solidFill>
              <a:latin typeface="Impact" panose="020B0806030902050204" pitchFamily="34" charset="0"/>
            </a:endParaRPr>
          </a:p>
          <a:p>
            <a:pPr marL="171450" indent="-171450" defTabSz="1219170" fontAlgn="auto">
              <a:spcBef>
                <a:spcPts val="0"/>
              </a:spcBef>
              <a:spcAft>
                <a:spcPts val="0"/>
              </a:spcAft>
              <a:buFontTx/>
              <a:buChar char="-"/>
              <a:defRPr/>
            </a:pPr>
            <a:r>
              <a:rPr lang="ru-RU" sz="1300" dirty="0" smtClean="0">
                <a:solidFill>
                  <a:schemeClr val="tx1">
                    <a:lumMod val="75000"/>
                    <a:lumOff val="25000"/>
                  </a:schemeClr>
                </a:solidFill>
                <a:latin typeface="Impact" panose="020B0806030902050204" pitchFamily="34" charset="0"/>
              </a:rPr>
              <a:t>предоставление </a:t>
            </a:r>
            <a:r>
              <a:rPr lang="ru-RU" sz="1300" dirty="0">
                <a:solidFill>
                  <a:schemeClr val="tx1">
                    <a:lumMod val="75000"/>
                    <a:lumOff val="25000"/>
                  </a:schemeClr>
                </a:solidFill>
                <a:latin typeface="Impact" panose="020B0806030902050204" pitchFamily="34" charset="0"/>
              </a:rPr>
              <a:t>командиру воинской части полной и объективной информации о состоянии работы с военнослужащими - </a:t>
            </a:r>
            <a:r>
              <a:rPr lang="ru-RU" sz="1300" dirty="0" smtClean="0">
                <a:solidFill>
                  <a:schemeClr val="tx1">
                    <a:lumMod val="75000"/>
                    <a:lumOff val="25000"/>
                  </a:schemeClr>
                </a:solidFill>
                <a:latin typeface="Impact" panose="020B0806030902050204" pitchFamily="34" charset="0"/>
              </a:rPr>
              <a:t> участниками </a:t>
            </a:r>
            <a:r>
              <a:rPr lang="ru-RU" sz="1300" dirty="0">
                <a:solidFill>
                  <a:schemeClr val="tx1">
                    <a:lumMod val="75000"/>
                    <a:lumOff val="25000"/>
                  </a:schemeClr>
                </a:solidFill>
                <a:latin typeface="Impact" panose="020B0806030902050204" pitchFamily="34" charset="0"/>
              </a:rPr>
              <a:t>НИС и военнослужащими - кандидатами на участие в накопительно-ипотечной системе.</a:t>
            </a:r>
          </a:p>
        </p:txBody>
      </p:sp>
      <p:sp>
        <p:nvSpPr>
          <p:cNvPr id="19" name="Скругленный прямоугольник 18"/>
          <p:cNvSpPr/>
          <p:nvPr/>
        </p:nvSpPr>
        <p:spPr>
          <a:xfrm>
            <a:off x="120275" y="4011910"/>
            <a:ext cx="8889100" cy="1046800"/>
          </a:xfrm>
          <a:prstGeom prst="roundRect">
            <a:avLst>
              <a:gd name="adj" fmla="val 5983"/>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dirty="0">
                <a:solidFill>
                  <a:schemeClr val="tx1">
                    <a:lumMod val="85000"/>
                    <a:lumOff val="15000"/>
                  </a:schemeClr>
                </a:solidFill>
                <a:latin typeface="Impact" panose="020B0806030902050204" pitchFamily="34" charset="0"/>
              </a:rPr>
              <a:t>Командиры воинских частей </a:t>
            </a:r>
            <a:r>
              <a:rPr lang="ru-RU" sz="2000" dirty="0">
                <a:solidFill>
                  <a:srgbClr val="FF0000"/>
                </a:solidFill>
                <a:latin typeface="Impact" panose="020B0806030902050204" pitchFamily="34" charset="0"/>
              </a:rPr>
              <a:t>отвечают</a:t>
            </a:r>
            <a:r>
              <a:rPr lang="ru-RU" sz="1400" dirty="0">
                <a:solidFill>
                  <a:schemeClr val="tx1">
                    <a:lumMod val="85000"/>
                    <a:lumOff val="15000"/>
                  </a:schemeClr>
                </a:solidFill>
                <a:latin typeface="Impact" panose="020B0806030902050204" pitchFamily="34" charset="0"/>
              </a:rPr>
              <a:t> за своевременное выявление и учет военнослужащих, у которых возникло основание для включения в реестр, и военнослужащих, изъявивших желание стать участниками НИС, а также за рассмотрение рапортов военнослужащих о включении их в реестр и принятие по ним обоснованных решений</a:t>
            </a:r>
          </a:p>
        </p:txBody>
      </p:sp>
    </p:spTree>
    <p:extLst>
      <p:ext uri="{BB962C8B-B14F-4D97-AF65-F5344CB8AC3E}">
        <p14:creationId xmlns:p14="http://schemas.microsoft.com/office/powerpoint/2010/main" val="136208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21"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28316" y="-4364943"/>
            <a:ext cx="485677" cy="9174486"/>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508511" y="24924"/>
            <a:ext cx="7973715" cy="338554"/>
          </a:xfrm>
          <a:prstGeom prst="rect">
            <a:avLst/>
          </a:prstGeom>
        </p:spPr>
        <p:txBody>
          <a:bodyPr>
            <a:spAutoFit/>
          </a:bodyPr>
          <a:lstStyle/>
          <a:p>
            <a:pPr indent="-192876" algn="ctr">
              <a:tabLst>
                <a:tab pos="2087114" algn="l"/>
              </a:tabLst>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Категории участников накопительно-ипотечной системы</a:t>
            </a:r>
          </a:p>
        </p:txBody>
      </p:sp>
      <p:sp>
        <p:nvSpPr>
          <p:cNvPr id="634" name="Овал 633"/>
          <p:cNvSpPr/>
          <p:nvPr/>
        </p:nvSpPr>
        <p:spPr>
          <a:xfrm>
            <a:off x="8658903" y="59201"/>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eaLnBrk="1" fontAlgn="auto" hangingPunct="1">
              <a:spcBef>
                <a:spcPts val="0"/>
              </a:spcBef>
              <a:spcAft>
                <a:spcPts val="0"/>
              </a:spcAft>
              <a:defRPr/>
            </a:pPr>
            <a:r>
              <a:rPr lang="ru-RU" sz="140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4</a:t>
            </a:r>
            <a:endParaRPr lang="ru-RU" sz="140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85" name="Рисунок 84"/>
          <p:cNvPicPr>
            <a:picLocks noChangeAspect="1"/>
          </p:cNvPicPr>
          <p:nvPr/>
        </p:nvPicPr>
        <p:blipFill>
          <a:blip r:embed="rId6"/>
          <a:stretch>
            <a:fillRect/>
          </a:stretch>
        </p:blipFill>
        <p:spPr>
          <a:xfrm>
            <a:off x="63500" y="-7938"/>
            <a:ext cx="382588" cy="382588"/>
          </a:xfrm>
          <a:prstGeom prst="rect">
            <a:avLst/>
          </a:prstGeom>
          <a:effectLst>
            <a:outerShdw blurRad="38100" dist="38100" dir="2700000" algn="tl" rotWithShape="0">
              <a:prstClr val="black">
                <a:alpha val="40000"/>
              </a:prstClr>
            </a:outerShdw>
          </a:effectLst>
        </p:spPr>
      </p:pic>
      <p:grpSp>
        <p:nvGrpSpPr>
          <p:cNvPr id="19" name="Группа 634"/>
          <p:cNvGrpSpPr>
            <a:grpSpLocks/>
          </p:cNvGrpSpPr>
          <p:nvPr/>
        </p:nvGrpSpPr>
        <p:grpSpPr bwMode="auto">
          <a:xfrm>
            <a:off x="-16088" y="451906"/>
            <a:ext cx="9174486" cy="50482"/>
            <a:chOff x="827584" y="5524078"/>
            <a:chExt cx="5688632" cy="699236"/>
          </a:xfrm>
        </p:grpSpPr>
        <p:sp>
          <p:nvSpPr>
            <p:cNvPr id="22" name="Прямоугольник 21"/>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23" name="Прямоугольник 22"/>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sp>
        <p:nvSpPr>
          <p:cNvPr id="18" name="TextBox 1"/>
          <p:cNvSpPr txBox="1"/>
          <p:nvPr/>
        </p:nvSpPr>
        <p:spPr>
          <a:xfrm>
            <a:off x="63500" y="502388"/>
            <a:ext cx="9013939" cy="648072"/>
          </a:xfrm>
          <a:prstGeom prst="rect">
            <a:avLst/>
          </a:prstGeom>
          <a:solidFill>
            <a:srgbClr val="00B050"/>
          </a:solidFill>
          <a:ln w="19050"/>
        </p:spPr>
        <p:style>
          <a:lnRef idx="3">
            <a:schemeClr val="lt1"/>
          </a:lnRef>
          <a:fillRef idx="1">
            <a:schemeClr val="accent6"/>
          </a:fillRef>
          <a:effectRef idx="1">
            <a:schemeClr val="accent6"/>
          </a:effectRef>
          <a:fontRef idx="minor">
            <a:schemeClr val="lt1"/>
          </a:fontRef>
        </p:style>
        <p:txBody>
          <a:bodyPr wrap="squar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dirty="0">
                <a:solidFill>
                  <a:schemeClr val="bg1"/>
                </a:solidFill>
                <a:latin typeface="Impact" panose="020B0806030902050204" pitchFamily="34" charset="0"/>
                <a:cs typeface="Arial" charset="0"/>
              </a:rPr>
              <a:t>Федеральный закон от </a:t>
            </a:r>
            <a:r>
              <a:rPr lang="ru-RU" sz="1200" dirty="0" smtClean="0">
                <a:solidFill>
                  <a:schemeClr val="bg1"/>
                </a:solidFill>
                <a:latin typeface="Impact" pitchFamily="34" charset="0"/>
                <a:cs typeface="Arial" charset="0"/>
              </a:rPr>
              <a:t>20.08.2004 </a:t>
            </a:r>
            <a:r>
              <a:rPr lang="ru-RU" sz="1200" dirty="0">
                <a:solidFill>
                  <a:schemeClr val="bg1"/>
                </a:solidFill>
                <a:latin typeface="Impact" pitchFamily="34" charset="0"/>
                <a:cs typeface="Arial" charset="0"/>
              </a:rPr>
              <a:t>г. № 117 «О накопительно-ипотечной системе жилищного обеспечения военнослужащих», </a:t>
            </a:r>
          </a:p>
          <a:p>
            <a:pPr algn="ctr"/>
            <a:r>
              <a:rPr lang="ru-RU" sz="1200" dirty="0">
                <a:solidFill>
                  <a:schemeClr val="bg1"/>
                </a:solidFill>
                <a:latin typeface="Impact" pitchFamily="34" charset="0"/>
                <a:cs typeface="Arial" charset="0"/>
              </a:rPr>
              <a:t>Приказ Министра обороны РФ от 24 </a:t>
            </a:r>
            <a:r>
              <a:rPr lang="ru-RU" sz="1200" dirty="0" smtClean="0">
                <a:solidFill>
                  <a:schemeClr val="bg1"/>
                </a:solidFill>
                <a:latin typeface="Impact" pitchFamily="34" charset="0"/>
                <a:cs typeface="Arial" charset="0"/>
              </a:rPr>
              <a:t>.09.2020 </a:t>
            </a:r>
            <a:r>
              <a:rPr lang="ru-RU" sz="1200" dirty="0">
                <a:solidFill>
                  <a:schemeClr val="bg1"/>
                </a:solidFill>
                <a:latin typeface="Impact" pitchFamily="34" charset="0"/>
                <a:cs typeface="Arial" charset="0"/>
              </a:rPr>
              <a:t>г. № </a:t>
            </a:r>
            <a:r>
              <a:rPr lang="ru-RU" sz="1200" dirty="0" smtClean="0">
                <a:solidFill>
                  <a:schemeClr val="bg1"/>
                </a:solidFill>
                <a:latin typeface="Impact" pitchFamily="34" charset="0"/>
                <a:cs typeface="Arial" charset="0"/>
              </a:rPr>
              <a:t>477 </a:t>
            </a:r>
            <a:r>
              <a:rPr lang="ru-RU" sz="1200" dirty="0">
                <a:solidFill>
                  <a:schemeClr val="bg1"/>
                </a:solidFill>
                <a:latin typeface="Impact" pitchFamily="34" charset="0"/>
                <a:cs typeface="Arial" charset="0"/>
              </a:rPr>
              <a:t>«Об утверждении Порядка реализации накопительно-ипотечной системы жилищного обеспечения военнослужащих в Вооруженных Силах Российской Федерации»</a:t>
            </a:r>
          </a:p>
          <a:p>
            <a:pPr algn="ctr"/>
            <a:endParaRPr lang="ru-RU" sz="1100" dirty="0"/>
          </a:p>
        </p:txBody>
      </p:sp>
      <p:graphicFrame>
        <p:nvGraphicFramePr>
          <p:cNvPr id="14" name="Таблица 13"/>
          <p:cNvGraphicFramePr>
            <a:graphicFrameLocks noGrp="1"/>
          </p:cNvGraphicFramePr>
          <p:nvPr>
            <p:extLst>
              <p:ext uri="{D42A27DB-BD31-4B8C-83A1-F6EECF244321}">
                <p14:modId xmlns:p14="http://schemas.microsoft.com/office/powerpoint/2010/main" val="488088140"/>
              </p:ext>
            </p:extLst>
          </p:nvPr>
        </p:nvGraphicFramePr>
        <p:xfrm>
          <a:off x="63500" y="1189950"/>
          <a:ext cx="9013939" cy="3876777"/>
        </p:xfrm>
        <a:graphic>
          <a:graphicData uri="http://schemas.openxmlformats.org/drawingml/2006/table">
            <a:tbl>
              <a:tblPr firstRow="1" firstCol="1" bandRow="1" bandCol="1">
                <a:tableStyleId>{5C22544A-7EE6-4342-B048-85BDC9FD1C3A}</a:tableStyleId>
              </a:tblPr>
              <a:tblGrid>
                <a:gridCol w="1432404"/>
                <a:gridCol w="5766239"/>
                <a:gridCol w="427127"/>
                <a:gridCol w="1388169"/>
              </a:tblGrid>
              <a:tr h="248768">
                <a:tc gridSpan="4">
                  <a:txBody>
                    <a:bodyPr/>
                    <a:lstStyle/>
                    <a:p>
                      <a:pPr algn="ctr">
                        <a:lnSpc>
                          <a:spcPts val="1300"/>
                        </a:lnSpc>
                        <a:spcAft>
                          <a:spcPts val="0"/>
                        </a:spcAft>
                      </a:pPr>
                      <a:r>
                        <a:rPr lang="ru-RU" sz="800" b="1" i="0" kern="1200" spc="0" baseline="0" dirty="0">
                          <a:solidFill>
                            <a:schemeClr val="tx1"/>
                          </a:solidFill>
                          <a:effectLst/>
                          <a:latin typeface="Arial" panose="020B0604020202020204" pitchFamily="34" charset="0"/>
                          <a:cs typeface="Arial" panose="020B0604020202020204" pitchFamily="34" charset="0"/>
                        </a:rPr>
                        <a:t>Категории добровольных участников</a:t>
                      </a:r>
                      <a:endParaRPr lang="ru-RU" sz="800" b="1" i="0" kern="1200" spc="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44447">
                <a:tc>
                  <a:txBody>
                    <a:bodyPr/>
                    <a:lstStyle/>
                    <a:p>
                      <a:pPr algn="ctr">
                        <a:lnSpc>
                          <a:spcPts val="600"/>
                        </a:lnSpc>
                        <a:spcAft>
                          <a:spcPts val="0"/>
                        </a:spcAft>
                      </a:pPr>
                      <a:r>
                        <a:rPr lang="ru-RU" sz="800" b="0" i="0" kern="1200" baseline="0" dirty="0">
                          <a:solidFill>
                            <a:schemeClr val="tx1"/>
                          </a:solidFill>
                          <a:effectLst/>
                          <a:latin typeface="Arial" panose="020B0604020202020204" pitchFamily="34" charset="0"/>
                          <a:cs typeface="Arial" panose="020B0604020202020204" pitchFamily="34" charset="0"/>
                        </a:rPr>
                        <a:t>Звание</a:t>
                      </a:r>
                      <a:endParaRPr lang="ru-RU" sz="800" b="0" i="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nchor="ctr">
                    <a:solidFill>
                      <a:schemeClr val="accent3">
                        <a:lumMod val="75000"/>
                      </a:schemeClr>
                    </a:solidFill>
                  </a:tcPr>
                </a:tc>
                <a:tc>
                  <a:txBody>
                    <a:bodyPr/>
                    <a:lstStyle/>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Категории  военнослужащих, имеющих право участия в НИС</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nchor="ctr">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a:t>
                      </a: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 кат.</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chemeClr val="accent3">
                        <a:lumMod val="40000"/>
                        <a:lumOff val="60000"/>
                      </a:schemeClr>
                    </a:solidFill>
                  </a:tcPr>
                </a:tc>
                <a:tc>
                  <a:txBody>
                    <a:bodyPr/>
                    <a:lstStyle/>
                    <a:p>
                      <a:pPr marL="0" marR="0" indent="0" algn="ctr" defTabSz="1279802" rtl="0" eaLnBrk="1" fontAlgn="auto" latinLnBrk="0" hangingPunct="1">
                        <a:lnSpc>
                          <a:spcPct val="100000"/>
                        </a:lnSpc>
                        <a:spcBef>
                          <a:spcPts val="0"/>
                        </a:spcBef>
                        <a:spcAft>
                          <a:spcPts val="0"/>
                        </a:spcAft>
                        <a:buClrTx/>
                        <a:buSzTx/>
                        <a:buFontTx/>
                        <a:buNone/>
                        <a:tabLst/>
                        <a:defRPr/>
                      </a:pPr>
                      <a:r>
                        <a:rPr lang="ru-RU" sz="800" b="0" i="0" kern="1200" spc="0" baseline="0" dirty="0" smtClean="0">
                          <a:effectLst/>
                          <a:latin typeface="Arial" panose="020B0604020202020204" pitchFamily="34" charset="0"/>
                          <a:cs typeface="Arial" panose="020B0604020202020204" pitchFamily="34" charset="0"/>
                        </a:rPr>
                        <a:t>Основания  для включения в реестр НИС</a:t>
                      </a:r>
                      <a:endParaRPr lang="ru-RU" sz="800" b="0" i="0" kern="1200" spc="0" baseline="0" dirty="0" smtClean="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r>
              <a:tr h="284529">
                <a:tc>
                  <a:txBody>
                    <a:bodyPr/>
                    <a:lstStyle/>
                    <a:p>
                      <a:pPr marL="71755" marR="71755" algn="ctr">
                        <a:lnSpc>
                          <a:spcPct val="100000"/>
                        </a:lnSpc>
                        <a:spcAft>
                          <a:spcPts val="0"/>
                        </a:spcAft>
                      </a:pPr>
                      <a:r>
                        <a:rPr lang="ru-RU" sz="800" b="0" i="0" kern="1200" baseline="0" dirty="0" smtClean="0">
                          <a:solidFill>
                            <a:schemeClr val="tx1"/>
                          </a:solidFill>
                          <a:effectLst/>
                          <a:latin typeface="Arial" panose="020B0604020202020204" pitchFamily="34" charset="0"/>
                          <a:cs typeface="Arial" panose="020B0604020202020204" pitchFamily="34" charset="0"/>
                        </a:rPr>
                        <a:t>Сержанты, старшины, солдаты </a:t>
                      </a:r>
                      <a:r>
                        <a:rPr lang="ru-RU" sz="800" b="0" i="0" kern="1200" baseline="0" dirty="0">
                          <a:solidFill>
                            <a:schemeClr val="tx1"/>
                          </a:solidFill>
                          <a:effectLst/>
                          <a:latin typeface="Arial" panose="020B0604020202020204" pitchFamily="34" charset="0"/>
                          <a:cs typeface="Arial" panose="020B0604020202020204" pitchFamily="34" charset="0"/>
                        </a:rPr>
                        <a:t>и матросы</a:t>
                      </a:r>
                      <a:endParaRPr lang="ru-RU" sz="800" b="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3">
                        <a:lumMod val="75000"/>
                      </a:schemeClr>
                    </a:solidFill>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Сержанты </a:t>
                      </a:r>
                      <a:r>
                        <a:rPr lang="ru-RU" sz="800" b="0" i="0" kern="1200" spc="0" baseline="0" dirty="0">
                          <a:effectLst/>
                          <a:latin typeface="Arial" panose="020B0604020202020204" pitchFamily="34" charset="0"/>
                          <a:cs typeface="Arial" panose="020B0604020202020204" pitchFamily="34" charset="0"/>
                        </a:rPr>
                        <a:t>и старшины, солдаты и матросы, заключившие второй контракт о прохождении военной службы не ранее 1 января 2005 г. и изъявившие желание стать участниками </a:t>
                      </a:r>
                      <a:r>
                        <a:rPr lang="ru-RU" sz="800" b="0" i="0" kern="1200" spc="0" baseline="0" dirty="0" smtClean="0">
                          <a:effectLst/>
                          <a:latin typeface="Arial" panose="020B0604020202020204" pitchFamily="34" charset="0"/>
                          <a:cs typeface="Arial" panose="020B0604020202020204" pitchFamily="34" charset="0"/>
                        </a:rPr>
                        <a:t>НИС (в редакции 13.08.2019).</a:t>
                      </a:r>
                    </a:p>
                    <a:p>
                      <a:pPr algn="l">
                        <a:lnSpc>
                          <a:spcPct val="100000"/>
                        </a:lnSpc>
                        <a:spcAft>
                          <a:spcPts val="0"/>
                        </a:spcAft>
                      </a:pPr>
                      <a:endParaRPr lang="ru-RU" sz="8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4</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rowSpan="8">
                  <a:txBody>
                    <a:bodyPr/>
                    <a:lstStyle/>
                    <a:p>
                      <a:pPr marL="0" marR="0" indent="0" algn="ctr" defTabSz="1279802" rtl="0" eaLnBrk="1" fontAlgn="auto" latinLnBrk="0" hangingPunct="1">
                        <a:lnSpc>
                          <a:spcPct val="100000"/>
                        </a:lnSpc>
                        <a:spcBef>
                          <a:spcPts val="0"/>
                        </a:spcBef>
                        <a:spcAft>
                          <a:spcPts val="0"/>
                        </a:spcAft>
                        <a:buClrTx/>
                        <a:buSzTx/>
                        <a:buFontTx/>
                        <a:buNone/>
                        <a:tabLst/>
                        <a:defRPr/>
                      </a:pPr>
                      <a:r>
                        <a:rPr lang="ru-RU" sz="800" b="0" i="0" kern="1200" spc="0" baseline="0" dirty="0" smtClean="0">
                          <a:effectLst/>
                          <a:latin typeface="Arial" panose="020B0604020202020204" pitchFamily="34" charset="0"/>
                          <a:cs typeface="Arial" panose="020B0604020202020204" pitchFamily="34" charset="0"/>
                        </a:rPr>
                        <a:t>Основанием включения                в реестр НИС является обращение в письменной форме (рапорт) военнослужащего исходя из даты его  </a:t>
                      </a:r>
                      <a:r>
                        <a:rPr lang="ru-RU" sz="800" b="0" i="0" kern="1200" spc="0" baseline="0" dirty="0">
                          <a:effectLst/>
                          <a:latin typeface="Arial" panose="020B0604020202020204" pitchFamily="34" charset="0"/>
                          <a:cs typeface="Arial" panose="020B0604020202020204" pitchFamily="34" charset="0"/>
                        </a:rPr>
                        <a:t>регистрации </a:t>
                      </a:r>
                      <a:r>
                        <a:rPr lang="ru-RU" sz="800" b="0" i="0" kern="1200" spc="0" baseline="0" dirty="0" smtClean="0">
                          <a:effectLst/>
                          <a:latin typeface="Arial" panose="020B0604020202020204" pitchFamily="34" charset="0"/>
                          <a:cs typeface="Arial" panose="020B0604020202020204" pitchFamily="34" charset="0"/>
                        </a:rPr>
                        <a:t>                   в </a:t>
                      </a:r>
                      <a:r>
                        <a:rPr lang="ru-RU" sz="800" b="0" i="0" kern="1200" spc="0" baseline="0" dirty="0">
                          <a:effectLst/>
                          <a:latin typeface="Arial" panose="020B0604020202020204" pitchFamily="34" charset="0"/>
                          <a:cs typeface="Arial" panose="020B0604020202020204" pitchFamily="34" charset="0"/>
                        </a:rPr>
                        <a:t>журнале учета служебных </a:t>
                      </a:r>
                      <a:r>
                        <a:rPr lang="ru-RU" sz="800" b="0" i="0" kern="1200" spc="0" baseline="0" dirty="0" smtClean="0">
                          <a:effectLst/>
                          <a:latin typeface="Arial" panose="020B0604020202020204" pitchFamily="34" charset="0"/>
                          <a:cs typeface="Arial" panose="020B0604020202020204" pitchFamily="34" charset="0"/>
                        </a:rPr>
                        <a:t>документов</a:t>
                      </a:r>
                    </a:p>
                  </a:txBody>
                  <a:tcPr marL="20720" marR="20720" marT="0" marB="0" anchor="ctr">
                    <a:solidFill>
                      <a:schemeClr val="accent3">
                        <a:lumMod val="40000"/>
                        <a:lumOff val="60000"/>
                      </a:schemeClr>
                    </a:solidFill>
                  </a:tcPr>
                </a:tc>
              </a:tr>
              <a:tr h="264863">
                <a:tc>
                  <a:txBody>
                    <a:bodyPr/>
                    <a:lstStyle/>
                    <a:p>
                      <a:pPr marL="71755" marR="71755" algn="ctr">
                        <a:lnSpc>
                          <a:spcPts val="600"/>
                        </a:lnSpc>
                        <a:spcAft>
                          <a:spcPts val="0"/>
                        </a:spcAft>
                      </a:pPr>
                      <a:r>
                        <a:rPr lang="ru-RU" sz="800" b="0" i="0" kern="1200" baseline="0" dirty="0">
                          <a:solidFill>
                            <a:schemeClr val="tx1"/>
                          </a:solidFill>
                          <a:effectLst/>
                          <a:latin typeface="Arial" panose="020B0604020202020204" pitchFamily="34" charset="0"/>
                          <a:cs typeface="Arial" panose="020B0604020202020204" pitchFamily="34" charset="0"/>
                        </a:rPr>
                        <a:t>Прапорщики и мичманы</a:t>
                      </a:r>
                      <a:endParaRPr lang="ru-RU" sz="800" b="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3">
                        <a:lumMod val="75000"/>
                      </a:schemeClr>
                    </a:solidFill>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Прапорщики </a:t>
                      </a:r>
                      <a:r>
                        <a:rPr lang="ru-RU" sz="800" b="0" i="0" kern="1200" spc="0" baseline="0" dirty="0">
                          <a:effectLst/>
                          <a:latin typeface="Arial" panose="020B0604020202020204" pitchFamily="34" charset="0"/>
                          <a:cs typeface="Arial" panose="020B0604020202020204" pitchFamily="34" charset="0"/>
                        </a:rPr>
                        <a:t>и мичманы, общая продолжительность военной службы которых составляет 3 года, </a:t>
                      </a:r>
                      <a:r>
                        <a:rPr lang="ru-RU" sz="800" b="0" i="0" kern="1200" spc="0" baseline="0" dirty="0" smtClean="0">
                          <a:effectLst/>
                          <a:latin typeface="Arial" panose="020B0604020202020204" pitchFamily="34" charset="0"/>
                          <a:cs typeface="Arial" panose="020B0604020202020204" pitchFamily="34" charset="0"/>
                        </a:rPr>
                        <a:t>начиная </a:t>
                      </a:r>
                      <a:r>
                        <a:rPr lang="ru-RU" sz="800" b="0" i="0" kern="1200" spc="0" baseline="0" dirty="0">
                          <a:effectLst/>
                          <a:latin typeface="Arial" panose="020B0604020202020204" pitchFamily="34" charset="0"/>
                          <a:cs typeface="Arial" panose="020B0604020202020204" pitchFamily="34" charset="0"/>
                        </a:rPr>
                        <a:t>с 1 января 2005 г., если они заключили первый контракт о прохождении военной службы до 1 января 2005 г. </a:t>
                      </a:r>
                      <a:endParaRPr lang="ru-RU" sz="800" b="0" i="0" kern="1200" spc="0" baseline="0" dirty="0" smtClean="0">
                        <a:effectLst/>
                        <a:latin typeface="Arial" panose="020B0604020202020204" pitchFamily="34" charset="0"/>
                        <a:cs typeface="Arial" panose="020B0604020202020204" pitchFamily="34" charset="0"/>
                      </a:endParaRPr>
                    </a:p>
                    <a:p>
                      <a:pPr algn="l">
                        <a:lnSpc>
                          <a:spcPct val="100000"/>
                        </a:lnSpc>
                        <a:spcAft>
                          <a:spcPts val="0"/>
                        </a:spcAft>
                      </a:pPr>
                      <a:endParaRPr lang="ru-RU" sz="6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6</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239193">
                <a:tc rowSpan="5">
                  <a:txBody>
                    <a:bodyPr/>
                    <a:lstStyle/>
                    <a:p>
                      <a:pPr marL="71755" marR="71755" algn="ctr">
                        <a:lnSpc>
                          <a:spcPts val="600"/>
                        </a:lnSpc>
                        <a:spcAft>
                          <a:spcPts val="0"/>
                        </a:spcAft>
                      </a:pPr>
                      <a:r>
                        <a:rPr lang="ru-RU" sz="800" b="0" i="0" kern="1200" baseline="0" dirty="0">
                          <a:solidFill>
                            <a:schemeClr val="tx1"/>
                          </a:solidFill>
                          <a:effectLst/>
                          <a:latin typeface="Arial" panose="020B0604020202020204" pitchFamily="34" charset="0"/>
                          <a:cs typeface="Arial" panose="020B0604020202020204" pitchFamily="34" charset="0"/>
                        </a:rPr>
                        <a:t>Офицеры</a:t>
                      </a:r>
                      <a:endParaRPr lang="ru-RU" sz="800" b="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3">
                        <a:lumMod val="75000"/>
                      </a:schemeClr>
                    </a:solidFill>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Лица</a:t>
                      </a:r>
                      <a:r>
                        <a:rPr lang="ru-RU" sz="800" b="0" i="0" kern="1200" spc="0" baseline="0" dirty="0">
                          <a:effectLst/>
                          <a:latin typeface="Arial" panose="020B0604020202020204" pitchFamily="34" charset="0"/>
                          <a:cs typeface="Arial" panose="020B0604020202020204" pitchFamily="34" charset="0"/>
                        </a:rPr>
                        <a:t>, окончившие военные образовательные учреждения профессионального образования начиная с 1 января 2005 г. и заключившие первый контракт о прохождении военной службы до </a:t>
                      </a:r>
                      <a:r>
                        <a:rPr lang="ru-RU" sz="800" b="0" i="0" kern="1200" spc="0" baseline="0" dirty="0" smtClean="0">
                          <a:effectLst/>
                          <a:latin typeface="Arial" panose="020B0604020202020204" pitchFamily="34" charset="0"/>
                          <a:cs typeface="Arial" panose="020B0604020202020204" pitchFamily="34" charset="0"/>
                        </a:rPr>
                        <a:t>1 </a:t>
                      </a:r>
                      <a:r>
                        <a:rPr lang="ru-RU" sz="800" b="0" i="0" kern="1200" spc="0" baseline="0" dirty="0">
                          <a:effectLst/>
                          <a:latin typeface="Arial" panose="020B0604020202020204" pitchFamily="34" charset="0"/>
                          <a:cs typeface="Arial" panose="020B0604020202020204" pitchFamily="34" charset="0"/>
                        </a:rPr>
                        <a:t>января 2005 г.  </a:t>
                      </a:r>
                      <a:endParaRPr lang="ru-RU" sz="800" b="0" i="0" kern="1200" spc="0" baseline="0" dirty="0" smtClean="0">
                        <a:effectLst/>
                        <a:latin typeface="Arial" panose="020B0604020202020204" pitchFamily="34" charset="0"/>
                        <a:cs typeface="Arial" panose="020B0604020202020204" pitchFamily="34" charset="0"/>
                      </a:endParaRPr>
                    </a:p>
                    <a:p>
                      <a:pPr algn="l">
                        <a:lnSpc>
                          <a:spcPct val="100000"/>
                        </a:lnSpc>
                        <a:spcAft>
                          <a:spcPts val="0"/>
                        </a:spcAft>
                      </a:pPr>
                      <a:endParaRPr lang="ru-RU" sz="6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5</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379706">
                <a:tc vMerge="1">
                  <a:txBody>
                    <a:bodyPr/>
                    <a:lstStyle/>
                    <a:p>
                      <a:endParaRPr lang="ru-RU"/>
                    </a:p>
                  </a:txBody>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Лица</a:t>
                      </a:r>
                      <a:r>
                        <a:rPr lang="ru-RU" sz="800" b="0" i="0" kern="1200" spc="0" baseline="0" dirty="0">
                          <a:effectLst/>
                          <a:latin typeface="Arial" panose="020B0604020202020204" pitchFamily="34" charset="0"/>
                          <a:cs typeface="Arial" panose="020B0604020202020204" pitchFamily="34" charset="0"/>
                        </a:rPr>
                        <a:t>, окончившие военные образовательные учреждения профессионального образования в период после 1 января 2005 года до  </a:t>
                      </a:r>
                      <a:r>
                        <a:rPr lang="ru-RU" sz="800" b="0" i="0" kern="1200" spc="0" baseline="0" dirty="0" smtClean="0">
                          <a:effectLst/>
                          <a:latin typeface="Arial" panose="020B0604020202020204" pitchFamily="34" charset="0"/>
                          <a:cs typeface="Arial" panose="020B0604020202020204" pitchFamily="34" charset="0"/>
                        </a:rPr>
                        <a:t>1 </a:t>
                      </a:r>
                      <a:r>
                        <a:rPr lang="ru-RU" sz="800" b="0" i="0" kern="1200" spc="0" baseline="0" dirty="0">
                          <a:effectLst/>
                          <a:latin typeface="Arial" panose="020B0604020202020204" pitchFamily="34" charset="0"/>
                          <a:cs typeface="Arial" panose="020B0604020202020204" pitchFamily="34" charset="0"/>
                        </a:rPr>
                        <a:t>января 2008 года, получившие первое воинское звание офицера в процессе обучения и изъявившие желание стать участниками НИС</a:t>
                      </a:r>
                      <a:r>
                        <a:rPr lang="ru-RU" sz="800" b="0" i="0" kern="1200" spc="0" baseline="0" dirty="0" smtClean="0">
                          <a:effectLst/>
                          <a:latin typeface="Arial" panose="020B0604020202020204" pitchFamily="34" charset="0"/>
                          <a:cs typeface="Arial" panose="020B0604020202020204" pitchFamily="34" charset="0"/>
                        </a:rPr>
                        <a:t>.</a:t>
                      </a:r>
                      <a:endParaRPr lang="ru-RU" sz="600" b="0" i="0" kern="1200" spc="0" baseline="0" dirty="0" smtClean="0">
                        <a:effectLst/>
                        <a:latin typeface="Arial" panose="020B0604020202020204" pitchFamily="34" charset="0"/>
                        <a:cs typeface="Arial" panose="020B0604020202020204" pitchFamily="34" charset="0"/>
                      </a:endParaRPr>
                    </a:p>
                    <a:p>
                      <a:pPr algn="l">
                        <a:lnSpc>
                          <a:spcPct val="100000"/>
                        </a:lnSpc>
                        <a:spcAft>
                          <a:spcPts val="0"/>
                        </a:spcAft>
                      </a:pPr>
                      <a:endParaRPr lang="ru-RU" sz="6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11</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542437">
                <a:tc vMerge="1">
                  <a:txBody>
                    <a:bodyPr/>
                    <a:lstStyle/>
                    <a:p>
                      <a:endParaRPr lang="ru-RU"/>
                    </a:p>
                  </a:txBody>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Военнослужащие</a:t>
                      </a:r>
                      <a:r>
                        <a:rPr lang="ru-RU" sz="800" b="0" i="0" kern="1200" spc="0" baseline="0" dirty="0">
                          <a:effectLst/>
                          <a:latin typeface="Arial" panose="020B0604020202020204" pitchFamily="34" charset="0"/>
                          <a:cs typeface="Arial" panose="020B0604020202020204" pitchFamily="34" charset="0"/>
                        </a:rPr>
                        <a:t>, не имеющие воинского звания офицера и получившие первое воинское звание офицера в связи с поступлением на военную службу по контракту и назначением на воинскую должность, для которой штатом предусмотрено воинское звание офицера, после </a:t>
                      </a:r>
                      <a:r>
                        <a:rPr lang="ru-RU" sz="800" b="0" i="0" kern="1200" spc="0" baseline="0" dirty="0" smtClean="0">
                          <a:effectLst/>
                          <a:latin typeface="Arial" panose="020B0604020202020204" pitchFamily="34" charset="0"/>
                          <a:cs typeface="Arial" panose="020B0604020202020204" pitchFamily="34" charset="0"/>
                        </a:rPr>
                        <a:t>1 </a:t>
                      </a:r>
                      <a:r>
                        <a:rPr lang="ru-RU" sz="800" b="0" i="0" kern="1200" spc="0" baseline="0" dirty="0">
                          <a:effectLst/>
                          <a:latin typeface="Arial" panose="020B0604020202020204" pitchFamily="34" charset="0"/>
                          <a:cs typeface="Arial" panose="020B0604020202020204" pitchFamily="34" charset="0"/>
                        </a:rPr>
                        <a:t>января 2005 года до 1 января 2008 года, изъявившие желание стать участниками НИС.</a:t>
                      </a:r>
                      <a:endParaRPr lang="ru-RU" sz="8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12</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488193">
                <a:tc vMerge="1">
                  <a:txBody>
                    <a:bodyPr/>
                    <a:lstStyle/>
                    <a:p>
                      <a:endParaRPr lang="ru-RU"/>
                    </a:p>
                  </a:txBody>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Военнослужащие</a:t>
                      </a:r>
                      <a:r>
                        <a:rPr lang="ru-RU" sz="800" b="0" i="0" kern="1200" spc="0" baseline="0" dirty="0">
                          <a:effectLst/>
                          <a:latin typeface="Arial" panose="020B0604020202020204" pitchFamily="34" charset="0"/>
                          <a:cs typeface="Arial" panose="020B0604020202020204" pitchFamily="34" charset="0"/>
                        </a:rPr>
                        <a:t>, получившие первое воинское звание офицера в связи с назначением на воинскую должность, для которой штатом предусмотрено воинское звание офицера, в период после 1 января 2005 года до 1 января 2008 года и изъявившие желание стать участниками НИС</a:t>
                      </a:r>
                      <a:r>
                        <a:rPr lang="ru-RU" sz="800" b="0" i="0" kern="1200" spc="0" baseline="0" dirty="0" smtClean="0">
                          <a:effectLst/>
                          <a:latin typeface="Arial" panose="020B0604020202020204" pitchFamily="34" charset="0"/>
                          <a:cs typeface="Arial" panose="020B0604020202020204" pitchFamily="34" charset="0"/>
                        </a:rPr>
                        <a:t>.</a:t>
                      </a:r>
                      <a:endParaRPr lang="ru-RU" sz="800" b="0" i="0" kern="1200" spc="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13</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379706">
                <a:tc vMerge="1">
                  <a:txBody>
                    <a:bodyPr/>
                    <a:lstStyle/>
                    <a:p>
                      <a:endParaRPr lang="ru-RU"/>
                    </a:p>
                  </a:txBody>
                  <a:tcPr/>
                </a:tc>
                <a:tc>
                  <a:txBody>
                    <a:bodyPr/>
                    <a:lstStyle/>
                    <a:p>
                      <a:pPr algn="l">
                        <a:lnSpc>
                          <a:spcPct val="100000"/>
                        </a:lnSpc>
                        <a:spcAft>
                          <a:spcPts val="0"/>
                        </a:spcAft>
                      </a:pPr>
                      <a:r>
                        <a:rPr lang="ru-RU" sz="800" b="0" i="0" kern="1200" spc="0" baseline="0" dirty="0" smtClean="0">
                          <a:effectLst/>
                          <a:latin typeface="Arial" panose="020B0604020202020204" pitchFamily="34" charset="0"/>
                          <a:cs typeface="Arial" panose="020B0604020202020204" pitchFamily="34" charset="0"/>
                        </a:rPr>
                        <a:t>Военнослужащие</a:t>
                      </a:r>
                      <a:r>
                        <a:rPr lang="ru-RU" sz="800" b="0" i="0" kern="1200" spc="0" baseline="0" dirty="0">
                          <a:effectLst/>
                          <a:latin typeface="Arial" panose="020B0604020202020204" pitchFamily="34" charset="0"/>
                          <a:cs typeface="Arial" panose="020B0604020202020204" pitchFamily="34" charset="0"/>
                        </a:rPr>
                        <a:t>, получившие первое воинское звание офицера в связи с окончанием курсов по подготовке младших офицеров после </a:t>
                      </a:r>
                      <a:r>
                        <a:rPr lang="ru-RU" sz="800" b="0" i="0" kern="1200" spc="0" baseline="0" dirty="0" smtClean="0">
                          <a:effectLst/>
                          <a:latin typeface="Arial" panose="020B0604020202020204" pitchFamily="34" charset="0"/>
                          <a:cs typeface="Arial" panose="020B0604020202020204" pitchFamily="34" charset="0"/>
                        </a:rPr>
                        <a:t>1 </a:t>
                      </a:r>
                      <a:r>
                        <a:rPr lang="ru-RU" sz="800" b="0" i="0" kern="1200" spc="0" baseline="0" dirty="0">
                          <a:effectLst/>
                          <a:latin typeface="Arial" panose="020B0604020202020204" pitchFamily="34" charset="0"/>
                          <a:cs typeface="Arial" panose="020B0604020202020204" pitchFamily="34" charset="0"/>
                        </a:rPr>
                        <a:t>января 2005 года до 1 января 2008 года и изъявившие желание стать участниками НИС</a:t>
                      </a:r>
                      <a:r>
                        <a:rPr lang="ru-RU" sz="800" b="0" i="0" kern="1200" spc="0" baseline="0" dirty="0" smtClean="0">
                          <a:effectLst/>
                          <a:latin typeface="Arial" panose="020B0604020202020204" pitchFamily="34" charset="0"/>
                          <a:cs typeface="Arial" panose="020B0604020202020204" pitchFamily="34" charset="0"/>
                        </a:rPr>
                        <a:t>.</a:t>
                      </a: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cs typeface="Arial" panose="020B0604020202020204" pitchFamily="34" charset="0"/>
                        </a:rPr>
                        <a:t>14</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algn="just">
                        <a:lnSpc>
                          <a:spcPct val="115000"/>
                        </a:lnSpc>
                        <a:spcAft>
                          <a:spcPts val="0"/>
                        </a:spcAft>
                      </a:pPr>
                      <a:endParaRPr lang="ru-RU" sz="600" dirty="0">
                        <a:effectLst/>
                        <a:latin typeface="Arial Narrow" pitchFamily="34" charset="0"/>
                        <a:ea typeface="Calibri" panose="020F0502020204030204" pitchFamily="34" charset="0"/>
                      </a:endParaRPr>
                    </a:p>
                  </a:txBody>
                  <a:tcPr marL="26776" marR="26776" marT="0" marB="0">
                    <a:solidFill>
                      <a:schemeClr val="accent3">
                        <a:lumMod val="40000"/>
                        <a:lumOff val="60000"/>
                      </a:schemeClr>
                    </a:solidFill>
                  </a:tcPr>
                </a:tc>
              </a:tr>
              <a:tr h="379706">
                <a:tc>
                  <a:txBody>
                    <a:bodyPr/>
                    <a:lstStyle/>
                    <a:p>
                      <a:pPr marL="71755" marR="71755" algn="ctr">
                        <a:lnSpc>
                          <a:spcPts val="600"/>
                        </a:lnSpc>
                        <a:spcAft>
                          <a:spcPts val="0"/>
                        </a:spcAft>
                      </a:pPr>
                      <a:r>
                        <a:rPr lang="ru-RU" sz="800" b="0" i="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Военнослужащие</a:t>
                      </a:r>
                      <a:endParaRPr lang="ru-RU" sz="800" b="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3">
                        <a:lumMod val="75000"/>
                      </a:schemeClr>
                    </a:solidFill>
                  </a:tcPr>
                </a:tc>
                <a:tc>
                  <a:txBody>
                    <a:bodyPr/>
                    <a:lstStyle/>
                    <a:p>
                      <a:pPr marL="0" marR="0" indent="0" algn="l" defTabSz="957202" rtl="0" eaLnBrk="1" fontAlgn="auto" latinLnBrk="0" hangingPunct="1">
                        <a:lnSpc>
                          <a:spcPct val="100000"/>
                        </a:lnSpc>
                        <a:spcBef>
                          <a:spcPts val="0"/>
                        </a:spcBef>
                        <a:spcAft>
                          <a:spcPts val="0"/>
                        </a:spcAft>
                        <a:buClrTx/>
                        <a:buSzTx/>
                        <a:buFontTx/>
                        <a:buNone/>
                        <a:tabLst/>
                        <a:defRPr/>
                      </a:pPr>
                      <a:r>
                        <a:rPr lang="ru-RU" sz="800" b="0" i="0" kern="1200" spc="0" baseline="0" dirty="0" smtClean="0">
                          <a:effectLst/>
                          <a:latin typeface="Arial" panose="020B0604020202020204" pitchFamily="34" charset="0"/>
                          <a:ea typeface="Times New Roman" panose="02020603050405020304" pitchFamily="18" charset="0"/>
                          <a:cs typeface="Arial" panose="020B0604020202020204" pitchFamily="34" charset="0"/>
                        </a:rPr>
                        <a:t>Военнослужащие, поступившие в добровольном  порядке на военную службу из запаса, если они не воспользовались правом стать участником НИС, при соблюдении части 3.1. статьи 9 117-ФЗ (</a:t>
                      </a:r>
                      <a:r>
                        <a:rPr lang="ru-RU" sz="800" b="0" i="0" kern="1200" spc="0" baseline="0" dirty="0" smtClean="0">
                          <a:effectLst/>
                          <a:latin typeface="Arial" panose="020B0604020202020204" pitchFamily="34" charset="0"/>
                          <a:cs typeface="Arial" panose="020B0604020202020204" pitchFamily="34" charset="0"/>
                        </a:rPr>
                        <a:t>в редакции 13.08.2019).</a:t>
                      </a:r>
                      <a:endParaRPr lang="ru-RU" sz="800" b="0" i="0" kern="1200" spc="0"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20720" marR="20720" marT="0" marB="0">
                    <a:solidFill>
                      <a:schemeClr val="accent3">
                        <a:lumMod val="40000"/>
                        <a:lumOff val="60000"/>
                      </a:schemeClr>
                    </a:solidFill>
                  </a:tcPr>
                </a:tc>
                <a:tc>
                  <a:txBody>
                    <a:bodyPr/>
                    <a:lstStyle/>
                    <a:p>
                      <a:pPr algn="ctr">
                        <a:lnSpc>
                          <a:spcPts val="600"/>
                        </a:lnSpc>
                        <a:spcAft>
                          <a:spcPts val="0"/>
                        </a:spcAft>
                      </a:pPr>
                      <a:endParaRPr lang="ru-RU" sz="800" b="0" i="0" kern="1200" spc="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ts val="600"/>
                        </a:lnSpc>
                        <a:spcAft>
                          <a:spcPts val="0"/>
                        </a:spcAft>
                      </a:pPr>
                      <a:r>
                        <a:rPr lang="ru-RU" sz="800" b="0" i="0" kern="1200" spc="0" baseline="0" dirty="0" smtClean="0">
                          <a:effectLst/>
                          <a:latin typeface="Arial" panose="020B0604020202020204" pitchFamily="34" charset="0"/>
                          <a:ea typeface="Calibri" panose="020F0502020204030204" pitchFamily="34" charset="0"/>
                          <a:cs typeface="Arial" panose="020B0604020202020204" pitchFamily="34" charset="0"/>
                        </a:rPr>
                        <a:t>18</a:t>
                      </a:r>
                      <a:endParaRPr lang="ru-RU" sz="800" b="0" i="0" kern="1200" spc="0" baseline="0" dirty="0">
                        <a:effectLst/>
                        <a:latin typeface="Arial" panose="020B0604020202020204" pitchFamily="34" charset="0"/>
                        <a:ea typeface="Calibri" panose="020F0502020204030204" pitchFamily="34" charset="0"/>
                        <a:cs typeface="Arial" panose="020B0604020202020204" pitchFamily="34" charset="0"/>
                      </a:endParaRPr>
                    </a:p>
                  </a:txBody>
                  <a:tcPr marL="20720" marR="20720" marT="0" marB="0">
                    <a:solidFill>
                      <a:schemeClr val="accent3">
                        <a:lumMod val="40000"/>
                        <a:lumOff val="60000"/>
                      </a:schemeClr>
                    </a:solidFill>
                  </a:tcPr>
                </a:tc>
                <a:tc vMerge="1">
                  <a:txBody>
                    <a:bodyPr/>
                    <a:lstStyle/>
                    <a:p>
                      <a:pPr marL="0" marR="0" indent="0" algn="ctr" defTabSz="1279802" rtl="0" eaLnBrk="1" fontAlgn="auto" latinLnBrk="0" hangingPunct="1">
                        <a:lnSpc>
                          <a:spcPts val="600"/>
                        </a:lnSpc>
                        <a:spcBef>
                          <a:spcPts val="0"/>
                        </a:spcBef>
                        <a:spcAft>
                          <a:spcPts val="0"/>
                        </a:spcAft>
                        <a:buClrTx/>
                        <a:buSzTx/>
                        <a:buFontTx/>
                        <a:buNone/>
                        <a:tabLst/>
                        <a:defRPr/>
                      </a:pPr>
                      <a:endParaRPr lang="ru-RU" sz="600" dirty="0" smtClean="0">
                        <a:effectLst/>
                        <a:latin typeface="Times New Roman" pitchFamily="18" charset="0"/>
                        <a:cs typeface="Times New Roman" pitchFamily="18" charset="0"/>
                      </a:endParaRPr>
                    </a:p>
                  </a:txBody>
                  <a:tcPr marL="20720" marR="20720" marT="0" marB="0"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3768778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30"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65" y="1235868"/>
            <a:ext cx="1327150" cy="138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20224" y="-4336097"/>
            <a:ext cx="489171"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369248" y="23134"/>
            <a:ext cx="8640960" cy="338554"/>
          </a:xfrm>
          <a:prstGeom prst="rect">
            <a:avLst/>
          </a:prstGeom>
        </p:spPr>
        <p:txBody>
          <a:bodyPr>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Порядок включения военнослужащих в реестр участников НИС</a:t>
            </a:r>
          </a:p>
        </p:txBody>
      </p:sp>
      <p:sp>
        <p:nvSpPr>
          <p:cNvPr id="634" name="Овал 633"/>
          <p:cNvSpPr/>
          <p:nvPr/>
        </p:nvSpPr>
        <p:spPr>
          <a:xfrm>
            <a:off x="8658903" y="78251"/>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268" eaLnBrk="1" fontAlgn="auto" hangingPunct="1">
              <a:spcBef>
                <a:spcPts val="0"/>
              </a:spcBef>
              <a:spcAft>
                <a:spcPts val="0"/>
              </a:spcAft>
              <a:defRPr/>
            </a:pPr>
            <a:r>
              <a:rPr lang="ru-RU" sz="140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5</a:t>
            </a:r>
          </a:p>
        </p:txBody>
      </p:sp>
      <p:pic>
        <p:nvPicPr>
          <p:cNvPr id="62" name="Рисунок 61"/>
          <p:cNvPicPr>
            <a:picLocks noChangeAspect="1"/>
          </p:cNvPicPr>
          <p:nvPr/>
        </p:nvPicPr>
        <p:blipFill>
          <a:blip r:embed="rId7"/>
          <a:stretch>
            <a:fillRect/>
          </a:stretch>
        </p:blipFill>
        <p:spPr>
          <a:xfrm>
            <a:off x="63500" y="11117"/>
            <a:ext cx="382588" cy="415925"/>
          </a:xfrm>
          <a:prstGeom prst="rect">
            <a:avLst/>
          </a:prstGeom>
          <a:effectLst>
            <a:outerShdw blurRad="38100" dist="38100" dir="2700000" algn="tl" rotWithShape="0">
              <a:prstClr val="black">
                <a:alpha val="40000"/>
              </a:prstClr>
            </a:outerShdw>
          </a:effectLst>
        </p:spPr>
      </p:pic>
      <p:pic>
        <p:nvPicPr>
          <p:cNvPr id="922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834004"/>
            <a:ext cx="2163090" cy="178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Схема 26"/>
          <p:cNvGraphicFramePr/>
          <p:nvPr>
            <p:extLst>
              <p:ext uri="{D42A27DB-BD31-4B8C-83A1-F6EECF244321}">
                <p14:modId xmlns:p14="http://schemas.microsoft.com/office/powerpoint/2010/main" val="501861739"/>
              </p:ext>
            </p:extLst>
          </p:nvPr>
        </p:nvGraphicFramePr>
        <p:xfrm>
          <a:off x="2566725" y="2444629"/>
          <a:ext cx="2774560" cy="17310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Shape 27"/>
          <p:cNvSpPr/>
          <p:nvPr/>
        </p:nvSpPr>
        <p:spPr>
          <a:xfrm rot="13169241">
            <a:off x="5898180" y="2419316"/>
            <a:ext cx="1343628" cy="1206566"/>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32" name="Прямоугольник 28"/>
          <p:cNvSpPr>
            <a:spLocks noChangeArrowheads="1"/>
          </p:cNvSpPr>
          <p:nvPr/>
        </p:nvSpPr>
        <p:spPr bwMode="auto">
          <a:xfrm>
            <a:off x="446088" y="486414"/>
            <a:ext cx="8230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400" dirty="0">
                <a:solidFill>
                  <a:srgbClr val="3C4A5E"/>
                </a:solidFill>
                <a:latin typeface="Impact" pitchFamily="34" charset="0"/>
                <a:cs typeface="Arial" charset="0"/>
              </a:rPr>
              <a:t>Добровольный порядок включения военнослужащих в реестр участников </a:t>
            </a:r>
            <a:r>
              <a:rPr lang="ru-RU" altLang="ru-RU" sz="1400" dirty="0" smtClean="0">
                <a:solidFill>
                  <a:srgbClr val="3C4A5E"/>
                </a:solidFill>
                <a:latin typeface="Impact" pitchFamily="34" charset="0"/>
                <a:cs typeface="Arial" charset="0"/>
              </a:rPr>
              <a:t>НИС</a:t>
            </a:r>
            <a:endParaRPr lang="ru-RU" altLang="ru-RU" sz="1400" dirty="0">
              <a:solidFill>
                <a:srgbClr val="3C4A5E"/>
              </a:solidFill>
              <a:latin typeface="Impact" pitchFamily="34" charset="0"/>
              <a:cs typeface="Arial" charset="0"/>
            </a:endParaRPr>
          </a:p>
        </p:txBody>
      </p:sp>
      <p:sp>
        <p:nvSpPr>
          <p:cNvPr id="21" name="TextBox 20"/>
          <p:cNvSpPr txBox="1"/>
          <p:nvPr/>
        </p:nvSpPr>
        <p:spPr>
          <a:xfrm>
            <a:off x="7472109" y="2694728"/>
            <a:ext cx="1366794" cy="307777"/>
          </a:xfrm>
          <a:prstGeom prst="rect">
            <a:avLst/>
          </a:prstGeom>
          <a:noFill/>
          <a:effectLst>
            <a:softEdge rad="63500"/>
          </a:effectLst>
        </p:spPr>
        <p:txBody>
          <a:bodyPr wrap="square" anchor="ctr">
            <a:spAutoFit/>
          </a:bodyPr>
          <a:lstStyle/>
          <a:p>
            <a:pPr algn="ctr">
              <a:defRPr/>
            </a:pPr>
            <a:r>
              <a:rPr lang="ru-RU" sz="1400" dirty="0" smtClean="0">
                <a:latin typeface="Impact" panose="020B0806030902050204" pitchFamily="34" charset="0"/>
                <a:cs typeface="Times New Roman" panose="02020603050405020304" pitchFamily="18" charset="0"/>
              </a:rPr>
              <a:t>Департамент</a:t>
            </a:r>
            <a:endParaRPr lang="ru-RU" sz="1400" dirty="0">
              <a:latin typeface="Impact" panose="020B0806030902050204" pitchFamily="34" charset="0"/>
              <a:cs typeface="Times New Roman" panose="02020603050405020304" pitchFamily="18" charset="0"/>
            </a:endParaRPr>
          </a:p>
        </p:txBody>
      </p:sp>
      <p:grpSp>
        <p:nvGrpSpPr>
          <p:cNvPr id="25" name="Группа 634"/>
          <p:cNvGrpSpPr>
            <a:grpSpLocks/>
          </p:cNvGrpSpPr>
          <p:nvPr/>
        </p:nvGrpSpPr>
        <p:grpSpPr bwMode="auto">
          <a:xfrm>
            <a:off x="-30486" y="451906"/>
            <a:ext cx="9174486" cy="50482"/>
            <a:chOff x="827584" y="5524078"/>
            <a:chExt cx="5688632" cy="699236"/>
          </a:xfrm>
        </p:grpSpPr>
        <p:sp>
          <p:nvSpPr>
            <p:cNvPr id="26" name="Прямоугольник 25"/>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31" name="Прямоугольник 30"/>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pic>
        <p:nvPicPr>
          <p:cNvPr id="33" name="Рисунок 16"/>
          <p:cNvPicPr>
            <a:picLocks noChangeAspect="1"/>
          </p:cNvPicPr>
          <p:nvPr/>
        </p:nvPicPr>
        <p:blipFill>
          <a:blip r:embed="rId14"/>
          <a:srcRect/>
          <a:stretch>
            <a:fillRect/>
          </a:stretch>
        </p:blipFill>
        <p:spPr bwMode="auto">
          <a:xfrm>
            <a:off x="40274" y="849009"/>
            <a:ext cx="1054100" cy="15763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Стрелка вправо 33"/>
          <p:cNvSpPr/>
          <p:nvPr/>
        </p:nvSpPr>
        <p:spPr>
          <a:xfrm>
            <a:off x="1023056" y="1809698"/>
            <a:ext cx="982582" cy="484172"/>
          </a:xfrm>
          <a:prstGeom prst="rightArrow">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Impact" panose="020B0806030902050204" pitchFamily="34" charset="0"/>
              </a:rPr>
              <a:t>Рапорт</a:t>
            </a:r>
            <a:endParaRPr lang="ru-RU" sz="1400" dirty="0">
              <a:latin typeface="Impact" panose="020B0806030902050204" pitchFamily="34" charset="0"/>
            </a:endParaRPr>
          </a:p>
        </p:txBody>
      </p:sp>
      <p:sp>
        <p:nvSpPr>
          <p:cNvPr id="35" name="Прямоугольник 34"/>
          <p:cNvSpPr/>
          <p:nvPr/>
        </p:nvSpPr>
        <p:spPr>
          <a:xfrm>
            <a:off x="2032262" y="1658370"/>
            <a:ext cx="1307629" cy="78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Impact" panose="020B0806030902050204" pitchFamily="34" charset="0"/>
              </a:rPr>
              <a:t>Командир в/ч</a:t>
            </a:r>
            <a:endParaRPr lang="ru-RU" sz="1400" dirty="0">
              <a:latin typeface="Impact" panose="020B0806030902050204" pitchFamily="34" charset="0"/>
            </a:endParaRPr>
          </a:p>
        </p:txBody>
      </p:sp>
      <p:sp>
        <p:nvSpPr>
          <p:cNvPr id="36" name="Стрелка вправо 35"/>
          <p:cNvSpPr/>
          <p:nvPr/>
        </p:nvSpPr>
        <p:spPr>
          <a:xfrm>
            <a:off x="3415002" y="1662345"/>
            <a:ext cx="1175175" cy="884222"/>
          </a:xfrm>
          <a:prstGeom prst="rightArrow">
            <a:avLst>
              <a:gd name="adj1" fmla="val 50000"/>
              <a:gd name="adj2" fmla="val 2204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Impact" panose="020B0806030902050204" pitchFamily="34" charset="0"/>
              </a:rPr>
              <a:t>Список + документы</a:t>
            </a:r>
            <a:endParaRPr lang="ru-RU" sz="1200" dirty="0">
              <a:latin typeface="Impact" panose="020B0806030902050204" pitchFamily="34" charset="0"/>
            </a:endParaRPr>
          </a:p>
        </p:txBody>
      </p:sp>
      <p:sp>
        <p:nvSpPr>
          <p:cNvPr id="38" name="Стрелка вправо 37"/>
          <p:cNvSpPr/>
          <p:nvPr/>
        </p:nvSpPr>
        <p:spPr>
          <a:xfrm>
            <a:off x="5940152" y="1682471"/>
            <a:ext cx="1098562" cy="864096"/>
          </a:xfrm>
          <a:prstGeom prs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Impact" panose="020B0806030902050204" pitchFamily="34" charset="0"/>
              </a:rPr>
              <a:t>Сводный список</a:t>
            </a:r>
            <a:endParaRPr lang="ru-RU" sz="1200" dirty="0">
              <a:latin typeface="Impact" panose="020B0806030902050204" pitchFamily="34" charset="0"/>
            </a:endParaRPr>
          </a:p>
        </p:txBody>
      </p:sp>
      <p:sp>
        <p:nvSpPr>
          <p:cNvPr id="39" name="TextBox 38"/>
          <p:cNvSpPr txBox="1"/>
          <p:nvPr/>
        </p:nvSpPr>
        <p:spPr>
          <a:xfrm>
            <a:off x="4543465" y="2694729"/>
            <a:ext cx="1296505" cy="307777"/>
          </a:xfrm>
          <a:prstGeom prst="rect">
            <a:avLst/>
          </a:prstGeom>
          <a:noFill/>
          <a:effectLst>
            <a:softEdge rad="63500"/>
          </a:effectLst>
        </p:spPr>
        <p:txBody>
          <a:bodyPr wrap="square" anchor="ctr">
            <a:spAutoFit/>
          </a:bodyPr>
          <a:lstStyle/>
          <a:p>
            <a:pPr algn="ctr">
              <a:defRPr/>
            </a:pPr>
            <a:r>
              <a:rPr lang="ru-RU" sz="1400" dirty="0" smtClean="0">
                <a:latin typeface="Impact" panose="020B0806030902050204" pitchFamily="34" charset="0"/>
                <a:cs typeface="Times New Roman" panose="02020603050405020304" pitchFamily="18" charset="0"/>
              </a:rPr>
              <a:t>Филиал ФГАУ</a:t>
            </a:r>
            <a:endParaRPr lang="ru-RU" sz="1400" dirty="0">
              <a:latin typeface="Impact" panose="020B0806030902050204" pitchFamily="34" charset="0"/>
              <a:cs typeface="Times New Roman" panose="02020603050405020304" pitchFamily="18" charset="0"/>
            </a:endParaRPr>
          </a:p>
        </p:txBody>
      </p:sp>
      <p:sp>
        <p:nvSpPr>
          <p:cNvPr id="40" name="TextBox 39"/>
          <p:cNvSpPr txBox="1"/>
          <p:nvPr/>
        </p:nvSpPr>
        <p:spPr>
          <a:xfrm>
            <a:off x="3339891" y="974258"/>
            <a:ext cx="118109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Impact" panose="020B0806030902050204" pitchFamily="34" charset="0"/>
              </a:rPr>
              <a:t>до 1 числа ежемесячно</a:t>
            </a:r>
            <a:endParaRPr lang="ru-RU" sz="1200" dirty="0">
              <a:latin typeface="Impact" panose="020B0806030902050204" pitchFamily="34" charset="0"/>
            </a:endParaRPr>
          </a:p>
        </p:txBody>
      </p:sp>
      <p:sp>
        <p:nvSpPr>
          <p:cNvPr id="41" name="TextBox 40"/>
          <p:cNvSpPr txBox="1"/>
          <p:nvPr/>
        </p:nvSpPr>
        <p:spPr>
          <a:xfrm>
            <a:off x="5940777" y="974258"/>
            <a:ext cx="118109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Impact" panose="020B0806030902050204" pitchFamily="34" charset="0"/>
              </a:rPr>
              <a:t>до 5 числа ежемесячно</a:t>
            </a:r>
            <a:endParaRPr lang="ru-RU" sz="1200" dirty="0">
              <a:latin typeface="Impact" panose="020B0806030902050204" pitchFamily="34" charset="0"/>
            </a:endParaRPr>
          </a:p>
        </p:txBody>
      </p:sp>
      <p:sp>
        <p:nvSpPr>
          <p:cNvPr id="42" name="TextBox 41"/>
          <p:cNvSpPr txBox="1"/>
          <p:nvPr/>
        </p:nvSpPr>
        <p:spPr>
          <a:xfrm>
            <a:off x="-30486" y="2496649"/>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военнослужащий</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4" name="TextBox 43"/>
          <p:cNvSpPr txBox="1"/>
          <p:nvPr/>
        </p:nvSpPr>
        <p:spPr>
          <a:xfrm>
            <a:off x="3337944" y="3363838"/>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5" name="TextBox 44"/>
          <p:cNvSpPr txBox="1"/>
          <p:nvPr/>
        </p:nvSpPr>
        <p:spPr>
          <a:xfrm>
            <a:off x="6084168" y="3366925"/>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6" name="TextBox 45"/>
          <p:cNvSpPr txBox="1"/>
          <p:nvPr/>
        </p:nvSpPr>
        <p:spPr>
          <a:xfrm>
            <a:off x="859701" y="3363838"/>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7" name="Shape 46"/>
          <p:cNvSpPr/>
          <p:nvPr/>
        </p:nvSpPr>
        <p:spPr>
          <a:xfrm rot="12987688">
            <a:off x="581127" y="2501529"/>
            <a:ext cx="1494381" cy="104214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Прямоугольник 28"/>
          <p:cNvSpPr>
            <a:spLocks noChangeArrowheads="1"/>
          </p:cNvSpPr>
          <p:nvPr/>
        </p:nvSpPr>
        <p:spPr bwMode="auto">
          <a:xfrm>
            <a:off x="245274" y="4287377"/>
            <a:ext cx="87649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dirty="0" smtClean="0">
                <a:solidFill>
                  <a:srgbClr val="3C4A5E"/>
                </a:solidFill>
                <a:latin typeface="Impact" pitchFamily="34" charset="0"/>
                <a:cs typeface="Arial" charset="0"/>
              </a:rPr>
              <a:t>Включение </a:t>
            </a:r>
            <a:r>
              <a:rPr lang="ru-RU" altLang="ru-RU" sz="1600" dirty="0">
                <a:solidFill>
                  <a:srgbClr val="3C4A5E"/>
                </a:solidFill>
                <a:latin typeface="Impact" pitchFamily="34" charset="0"/>
                <a:cs typeface="Arial" charset="0"/>
              </a:rPr>
              <a:t>военнослужащих в реестр участников </a:t>
            </a:r>
            <a:r>
              <a:rPr lang="ru-RU" altLang="ru-RU" sz="1600" dirty="0" smtClean="0">
                <a:solidFill>
                  <a:srgbClr val="3C4A5E"/>
                </a:solidFill>
                <a:latin typeface="Impact" pitchFamily="34" charset="0"/>
                <a:cs typeface="Arial" charset="0"/>
              </a:rPr>
              <a:t>НИС по добровольной категории происходит </a:t>
            </a:r>
          </a:p>
          <a:p>
            <a:pPr algn="ctr"/>
            <a:r>
              <a:rPr lang="ru-RU" altLang="ru-RU" sz="1600" u="sng" dirty="0" smtClean="0">
                <a:solidFill>
                  <a:srgbClr val="C00000"/>
                </a:solidFill>
                <a:latin typeface="Impact" pitchFamily="34" charset="0"/>
                <a:cs typeface="Arial" charset="0"/>
              </a:rPr>
              <a:t>с даты регистрации рапорта военнослужащего</a:t>
            </a:r>
            <a:r>
              <a:rPr lang="ru-RU" altLang="ru-RU" sz="1600" u="sng" dirty="0" smtClean="0">
                <a:solidFill>
                  <a:srgbClr val="3C4A5E"/>
                </a:solidFill>
                <a:latin typeface="Impact" pitchFamily="34" charset="0"/>
                <a:cs typeface="Arial" charset="0"/>
              </a:rPr>
              <a:t>,</a:t>
            </a:r>
            <a:r>
              <a:rPr lang="ru-RU" altLang="ru-RU" sz="1600" dirty="0" smtClean="0">
                <a:solidFill>
                  <a:srgbClr val="3C4A5E"/>
                </a:solidFill>
                <a:latin typeface="Impact" pitchFamily="34" charset="0"/>
                <a:cs typeface="Arial" charset="0"/>
              </a:rPr>
              <a:t> </a:t>
            </a:r>
          </a:p>
          <a:p>
            <a:pPr algn="ctr"/>
            <a:r>
              <a:rPr lang="ru-RU" altLang="ru-RU" sz="1600" dirty="0" smtClean="0">
                <a:solidFill>
                  <a:srgbClr val="3C4A5E"/>
                </a:solidFill>
                <a:latin typeface="Impact" pitchFamily="34" charset="0"/>
                <a:cs typeface="Arial" charset="0"/>
              </a:rPr>
              <a:t>зарегистрированного установленным порядком в книге учета входящих документов. </a:t>
            </a:r>
            <a:endParaRPr lang="ru-RU" altLang="ru-RU" sz="1600" dirty="0">
              <a:solidFill>
                <a:srgbClr val="3C4A5E"/>
              </a:solidFill>
              <a:latin typeface="Impact" pitchFamily="34" charset="0"/>
              <a:cs typeface="Arial" charset="0"/>
            </a:endParaRPr>
          </a:p>
        </p:txBody>
      </p:sp>
      <p:pic>
        <p:nvPicPr>
          <p:cNvPr id="52" name="chart"/>
          <p:cNvPicPr>
            <a:picLocks noChangeAspect="1"/>
          </p:cNvPicPr>
          <p:nvPr/>
        </p:nvPicPr>
        <p:blipFill>
          <a:blip r:embed="rId15"/>
          <a:stretch>
            <a:fillRect/>
          </a:stretch>
        </p:blipFill>
        <p:spPr>
          <a:xfrm>
            <a:off x="851434" y="3494643"/>
            <a:ext cx="1317559" cy="1152141"/>
          </a:xfrm>
          <a:prstGeom prst="rect">
            <a:avLst/>
          </a:prstGeom>
        </p:spPr>
      </p:pic>
      <p:pic>
        <p:nvPicPr>
          <p:cNvPr id="53" name="chart"/>
          <p:cNvPicPr>
            <a:picLocks noChangeAspect="1"/>
          </p:cNvPicPr>
          <p:nvPr/>
        </p:nvPicPr>
        <p:blipFill>
          <a:blip r:embed="rId15"/>
          <a:stretch>
            <a:fillRect/>
          </a:stretch>
        </p:blipFill>
        <p:spPr>
          <a:xfrm>
            <a:off x="3274270" y="3504568"/>
            <a:ext cx="1317559" cy="1152141"/>
          </a:xfrm>
          <a:prstGeom prst="rect">
            <a:avLst/>
          </a:prstGeom>
        </p:spPr>
      </p:pic>
      <p:pic>
        <p:nvPicPr>
          <p:cNvPr id="55" name="chart"/>
          <p:cNvPicPr>
            <a:picLocks noChangeAspect="1"/>
          </p:cNvPicPr>
          <p:nvPr/>
        </p:nvPicPr>
        <p:blipFill>
          <a:blip r:embed="rId15"/>
          <a:stretch>
            <a:fillRect/>
          </a:stretch>
        </p:blipFill>
        <p:spPr>
          <a:xfrm>
            <a:off x="6084168" y="3504568"/>
            <a:ext cx="1317559" cy="1152141"/>
          </a:xfrm>
          <a:prstGeom prst="rect">
            <a:avLst/>
          </a:prstGeom>
        </p:spPr>
      </p:pic>
    </p:spTree>
    <p:extLst>
      <p:ext uri="{BB962C8B-B14F-4D97-AF65-F5344CB8AC3E}">
        <p14:creationId xmlns:p14="http://schemas.microsoft.com/office/powerpoint/2010/main" val="469890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32"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3078" name="Прямоугольник 631"/>
          <p:cNvSpPr>
            <a:spLocks noChangeArrowheads="1"/>
          </p:cNvSpPr>
          <p:nvPr/>
        </p:nvSpPr>
        <p:spPr bwMode="auto">
          <a:xfrm>
            <a:off x="255588" y="33338"/>
            <a:ext cx="8439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ru-RU" alt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Категории участников накопительно-ипотечной системы</a:t>
            </a:r>
          </a:p>
        </p:txBody>
      </p:sp>
      <p:sp>
        <p:nvSpPr>
          <p:cNvPr id="634" name="Овал 633"/>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6</a:t>
            </a:r>
          </a:p>
        </p:txBody>
      </p:sp>
      <p:grpSp>
        <p:nvGrpSpPr>
          <p:cNvPr id="3082" name="Группа 634"/>
          <p:cNvGrpSpPr>
            <a:grpSpLocks/>
          </p:cNvGrpSpPr>
          <p:nvPr/>
        </p:nvGrpSpPr>
        <p:grpSpPr bwMode="auto">
          <a:xfrm>
            <a:off x="-30480" y="414338"/>
            <a:ext cx="9174486" cy="50482"/>
            <a:chOff x="827584" y="5524078"/>
            <a:chExt cx="5688632" cy="699236"/>
          </a:xfrm>
        </p:grpSpPr>
        <p:sp>
          <p:nvSpPr>
            <p:cNvPr id="636" name="Прямоугольник 635"/>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638" name="Прямоугольник 637"/>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graphicFrame>
        <p:nvGraphicFramePr>
          <p:cNvPr id="13" name="Таблица 12"/>
          <p:cNvGraphicFramePr>
            <a:graphicFrameLocks noGrp="1"/>
          </p:cNvGraphicFramePr>
          <p:nvPr>
            <p:extLst>
              <p:ext uri="{D42A27DB-BD31-4B8C-83A1-F6EECF244321}">
                <p14:modId xmlns:p14="http://schemas.microsoft.com/office/powerpoint/2010/main" val="30014476"/>
              </p:ext>
            </p:extLst>
          </p:nvPr>
        </p:nvGraphicFramePr>
        <p:xfrm>
          <a:off x="0" y="490323"/>
          <a:ext cx="9108504" cy="4668020"/>
        </p:xfrm>
        <a:graphic>
          <a:graphicData uri="http://schemas.openxmlformats.org/drawingml/2006/table">
            <a:tbl>
              <a:tblPr firstRow="1" firstCol="1" bandRow="1" bandCol="1">
                <a:tableStyleId>{5C22544A-7EE6-4342-B048-85BDC9FD1C3A}</a:tableStyleId>
              </a:tblPr>
              <a:tblGrid>
                <a:gridCol w="992733"/>
                <a:gridCol w="5655139"/>
                <a:gridCol w="460302"/>
                <a:gridCol w="2000330"/>
              </a:tblGrid>
              <a:tr h="189141">
                <a:tc gridSpan="4">
                  <a:txBody>
                    <a:bodyPr/>
                    <a:lstStyle/>
                    <a:p>
                      <a:pPr algn="ctr">
                        <a:lnSpc>
                          <a:spcPct val="115000"/>
                        </a:lnSpc>
                        <a:spcAft>
                          <a:spcPts val="0"/>
                        </a:spcAft>
                      </a:pPr>
                      <a:r>
                        <a:rPr lang="ru-RU" sz="800" dirty="0">
                          <a:solidFill>
                            <a:schemeClr val="tx1"/>
                          </a:solidFill>
                          <a:effectLst/>
                          <a:latin typeface="Arial" panose="020B0604020202020204" pitchFamily="34" charset="0"/>
                          <a:cs typeface="Times New Roman" pitchFamily="18" charset="0"/>
                        </a:rPr>
                        <a:t>Категории обязательных участников</a:t>
                      </a:r>
                      <a:endParaRPr lang="ru-RU" sz="800" dirty="0">
                        <a:solidFill>
                          <a:schemeClr val="tx1"/>
                        </a:solidFill>
                        <a:effectLst/>
                        <a:latin typeface="Arial" panose="020B0604020202020204" pitchFamily="34" charset="0"/>
                        <a:ea typeface="Calibri" panose="020F0502020204030204" pitchFamily="34" charset="0"/>
                        <a:cs typeface="Times New Roman"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r>
              <a:tr h="272472">
                <a:tc>
                  <a:txBody>
                    <a:bodyPr/>
                    <a:lstStyle/>
                    <a:p>
                      <a:pPr algn="ctr">
                        <a:lnSpc>
                          <a:spcPct val="115000"/>
                        </a:lnSpc>
                        <a:spcAft>
                          <a:spcPts val="0"/>
                        </a:spcAft>
                      </a:pPr>
                      <a:r>
                        <a:rPr lang="ru-RU" sz="800" i="0" dirty="0">
                          <a:solidFill>
                            <a:schemeClr val="tx1"/>
                          </a:solidFill>
                          <a:effectLst/>
                          <a:latin typeface="Arial" panose="020B0604020202020204" pitchFamily="34" charset="0"/>
                          <a:cs typeface="Times New Roman" pitchFamily="18" charset="0"/>
                        </a:rPr>
                        <a:t>Звание</a:t>
                      </a:r>
                      <a:endParaRPr lang="ru-RU" sz="800" i="0" dirty="0">
                        <a:solidFill>
                          <a:schemeClr val="tx1"/>
                        </a:solidFill>
                        <a:effectLst/>
                        <a:latin typeface="Arial" panose="020B0604020202020204" pitchFamily="34" charset="0"/>
                        <a:ea typeface="Calibri" panose="020F0502020204030204" pitchFamily="34" charset="0"/>
                        <a:cs typeface="Times New Roman" pitchFamily="18" charset="0"/>
                      </a:endParaRPr>
                    </a:p>
                  </a:txBody>
                  <a:tcPr marL="15302" marR="15302" marT="0" marB="0" anchor="ctr"/>
                </a:tc>
                <a:tc>
                  <a:txBody>
                    <a:bodyPr/>
                    <a:lstStyle/>
                    <a:p>
                      <a:pPr algn="ctr">
                        <a:lnSpc>
                          <a:spcPct val="115000"/>
                        </a:lnSpc>
                        <a:spcAft>
                          <a:spcPts val="0"/>
                        </a:spcAft>
                      </a:pPr>
                      <a:r>
                        <a:rPr lang="ru-RU" sz="800" b="1" i="0" dirty="0" smtClean="0">
                          <a:effectLst/>
                          <a:latin typeface="Arial" panose="020B0604020202020204" pitchFamily="34" charset="0"/>
                          <a:cs typeface="Times New Roman" pitchFamily="18" charset="0"/>
                        </a:rPr>
                        <a:t>Категории  военнослужащих,</a:t>
                      </a:r>
                      <a:r>
                        <a:rPr lang="ru-RU" sz="800" b="1" i="0" baseline="0" dirty="0" smtClean="0">
                          <a:effectLst/>
                          <a:latin typeface="Arial" panose="020B0604020202020204" pitchFamily="34" charset="0"/>
                          <a:cs typeface="Times New Roman" pitchFamily="18" charset="0"/>
                        </a:rPr>
                        <a:t> </a:t>
                      </a:r>
                      <a:r>
                        <a:rPr lang="ru-RU" sz="800" b="1" i="0" dirty="0" smtClean="0">
                          <a:effectLst/>
                          <a:latin typeface="Arial" panose="020B0604020202020204" pitchFamily="34" charset="0"/>
                          <a:cs typeface="Times New Roman" pitchFamily="18" charset="0"/>
                        </a:rPr>
                        <a:t>имеющих право участия в НИС</a:t>
                      </a:r>
                      <a:endParaRPr lang="ru-RU" sz="800" b="1" i="0" dirty="0">
                        <a:effectLst/>
                        <a:latin typeface="Arial" panose="020B0604020202020204" pitchFamily="34" charset="0"/>
                        <a:ea typeface="Calibri" panose="020F0502020204030204" pitchFamily="34" charset="0"/>
                        <a:cs typeface="Times New Roman" pitchFamily="18" charset="0"/>
                      </a:endParaRPr>
                    </a:p>
                  </a:txBody>
                  <a:tcPr marL="15302" marR="15302" marT="0" marB="0" anchor="ctr"/>
                </a:tc>
                <a:tc>
                  <a:txBody>
                    <a:bodyPr/>
                    <a:lstStyle/>
                    <a:p>
                      <a:pPr algn="ctr">
                        <a:lnSpc>
                          <a:spcPct val="115000"/>
                        </a:lnSpc>
                        <a:spcAft>
                          <a:spcPts val="0"/>
                        </a:spcAft>
                      </a:pPr>
                      <a:r>
                        <a:rPr lang="ru-RU" sz="800" b="1" i="0" dirty="0" smtClean="0">
                          <a:effectLst/>
                          <a:latin typeface="Arial" panose="020B0604020202020204" pitchFamily="34" charset="0"/>
                          <a:cs typeface="Times New Roman" pitchFamily="18" charset="0"/>
                        </a:rPr>
                        <a:t>№ </a:t>
                      </a:r>
                    </a:p>
                    <a:p>
                      <a:pPr algn="ctr">
                        <a:lnSpc>
                          <a:spcPct val="115000"/>
                        </a:lnSpc>
                        <a:spcAft>
                          <a:spcPts val="0"/>
                        </a:spcAft>
                      </a:pPr>
                      <a:r>
                        <a:rPr lang="ru-RU" sz="800" b="1" i="0" dirty="0" smtClean="0">
                          <a:effectLst/>
                          <a:latin typeface="Arial" panose="020B0604020202020204" pitchFamily="34" charset="0"/>
                          <a:cs typeface="Times New Roman" pitchFamily="18" charset="0"/>
                        </a:rPr>
                        <a:t>кат.</a:t>
                      </a:r>
                      <a:endParaRPr lang="ru-RU" sz="800" b="1" i="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15000"/>
                        </a:lnSpc>
                        <a:spcAft>
                          <a:spcPts val="0"/>
                        </a:spcAft>
                      </a:pPr>
                      <a:r>
                        <a:rPr lang="ru-RU" sz="800" b="1" i="0" dirty="0" smtClean="0">
                          <a:effectLst/>
                          <a:latin typeface="Arial" panose="020B0604020202020204" pitchFamily="34" charset="0"/>
                          <a:cs typeface="Times New Roman" pitchFamily="18" charset="0"/>
                        </a:rPr>
                        <a:t>Основания для включения в реестр НИС</a:t>
                      </a:r>
                      <a:endParaRPr lang="ru-RU" sz="800" b="1" i="0" dirty="0">
                        <a:effectLst/>
                        <a:latin typeface="Arial" panose="020B0604020202020204" pitchFamily="34" charset="0"/>
                        <a:ea typeface="Calibri" panose="020F0502020204030204" pitchFamily="34" charset="0"/>
                        <a:cs typeface="Times New Roman" pitchFamily="18" charset="0"/>
                      </a:endParaRPr>
                    </a:p>
                  </a:txBody>
                  <a:tcPr marL="15302" marR="15302" marT="0" marB="0"/>
                </a:tc>
              </a:tr>
              <a:tr h="318819">
                <a:tc>
                  <a:txBody>
                    <a:bodyPr/>
                    <a:lstStyle/>
                    <a:p>
                      <a:pPr marL="71755" marR="71755" algn="ctr">
                        <a:lnSpc>
                          <a:spcPct val="100000"/>
                        </a:lnSpc>
                        <a:spcAft>
                          <a:spcPts val="0"/>
                        </a:spcAft>
                      </a:pPr>
                      <a:r>
                        <a:rPr lang="ru-RU" sz="800" dirty="0" smtClean="0">
                          <a:solidFill>
                            <a:schemeClr val="tx1"/>
                          </a:solidFill>
                          <a:effectLst/>
                          <a:latin typeface="Arial" panose="020B0604020202020204" pitchFamily="34" charset="0"/>
                          <a:cs typeface="Times New Roman" pitchFamily="18" charset="0"/>
                        </a:rPr>
                        <a:t>Прапорщики </a:t>
                      </a:r>
                      <a:r>
                        <a:rPr lang="ru-RU" sz="800" dirty="0">
                          <a:solidFill>
                            <a:schemeClr val="tx1"/>
                          </a:solidFill>
                          <a:effectLst/>
                          <a:latin typeface="Arial" panose="020B0604020202020204" pitchFamily="34" charset="0"/>
                          <a:cs typeface="Times New Roman" pitchFamily="18" charset="0"/>
                        </a:rPr>
                        <a:t>и мичманы</a:t>
                      </a:r>
                      <a:endParaRPr lang="ru-RU" sz="800" dirty="0">
                        <a:solidFill>
                          <a:schemeClr val="tx1"/>
                        </a:solidFill>
                        <a:effectLst/>
                        <a:latin typeface="Arial" panose="020B0604020202020204" pitchFamily="34" charset="0"/>
                        <a:ea typeface="Calibri" panose="020F0502020204030204" pitchFamily="34" charset="0"/>
                        <a:cs typeface="Times New Roman" pitchFamily="18" charset="0"/>
                      </a:endParaRPr>
                    </a:p>
                  </a:txBody>
                  <a:tcPr marL="0" marR="0" marT="0" marB="0" anchor="ctr"/>
                </a:tc>
                <a:tc>
                  <a:txBody>
                    <a:bodyPr/>
                    <a:lstStyle/>
                    <a:p>
                      <a:pPr algn="l">
                        <a:lnSpc>
                          <a:spcPct val="100000"/>
                        </a:lnSpc>
                        <a:spcAft>
                          <a:spcPts val="0"/>
                        </a:spcAft>
                      </a:pPr>
                      <a:r>
                        <a:rPr lang="ru-RU" sz="800" dirty="0" smtClean="0">
                          <a:effectLst/>
                          <a:latin typeface="Arial" panose="020B0604020202020204" pitchFamily="34" charset="0"/>
                          <a:cs typeface="Times New Roman" pitchFamily="18" charset="0"/>
                        </a:rPr>
                        <a:t>Прапорщики и мичманы, общая продолжительность военной службы по контракту которых составит три года начиная с 1 января 2005 года.</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3</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00000"/>
                        </a:lnSpc>
                        <a:spcAft>
                          <a:spcPts val="0"/>
                        </a:spcAft>
                      </a:pPr>
                      <a:r>
                        <a:rPr lang="ru-RU" sz="800" dirty="0">
                          <a:effectLst/>
                          <a:latin typeface="Arial" panose="020B0604020202020204" pitchFamily="34" charset="0"/>
                          <a:cs typeface="Times New Roman" pitchFamily="18" charset="0"/>
                        </a:rPr>
                        <a:t>Общая продолжительность </a:t>
                      </a:r>
                      <a:r>
                        <a:rPr lang="ru-RU" sz="800" dirty="0" smtClean="0">
                          <a:effectLst/>
                          <a:latin typeface="Arial" panose="020B0604020202020204" pitchFamily="34" charset="0"/>
                          <a:cs typeface="Times New Roman" pitchFamily="18" charset="0"/>
                        </a:rPr>
                        <a:t>военной </a:t>
                      </a:r>
                      <a:r>
                        <a:rPr lang="ru-RU" sz="800" dirty="0">
                          <a:effectLst/>
                          <a:latin typeface="Arial" panose="020B0604020202020204" pitchFamily="34" charset="0"/>
                          <a:cs typeface="Times New Roman" pitchFamily="18" charset="0"/>
                        </a:rPr>
                        <a:t>службы по контракту три </a:t>
                      </a:r>
                      <a:r>
                        <a:rPr lang="ru-RU" sz="800" dirty="0" smtClean="0">
                          <a:effectLst/>
                          <a:latin typeface="Arial" panose="020B0604020202020204" pitchFamily="34" charset="0"/>
                          <a:cs typeface="Times New Roman" pitchFamily="18" charset="0"/>
                        </a:rPr>
                        <a:t>года</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r>
              <a:tr h="272472">
                <a:tc rowSpan="5">
                  <a:txBody>
                    <a:bodyPr/>
                    <a:lstStyle/>
                    <a:p>
                      <a:pPr marL="71755" marR="71755" algn="ctr">
                        <a:lnSpc>
                          <a:spcPct val="115000"/>
                        </a:lnSpc>
                        <a:spcAft>
                          <a:spcPts val="0"/>
                        </a:spcAft>
                      </a:pPr>
                      <a:r>
                        <a:rPr lang="ru-RU" sz="800" dirty="0" smtClean="0">
                          <a:solidFill>
                            <a:schemeClr val="tx1"/>
                          </a:solidFill>
                          <a:effectLst/>
                          <a:latin typeface="Arial" panose="020B0604020202020204" pitchFamily="34" charset="0"/>
                          <a:cs typeface="Times New Roman" pitchFamily="18" charset="0"/>
                        </a:rPr>
                        <a:t>Офицеры </a:t>
                      </a:r>
                      <a:endParaRPr lang="ru-RU" sz="800" dirty="0">
                        <a:solidFill>
                          <a:schemeClr val="tx1"/>
                        </a:solidFill>
                        <a:effectLst/>
                        <a:latin typeface="Arial" panose="020B0604020202020204" pitchFamily="34" charset="0"/>
                        <a:ea typeface="Times New Roman" panose="02020603050405020304" pitchFamily="18" charset="0"/>
                        <a:cs typeface="Times New Roman" pitchFamily="18" charset="0"/>
                      </a:endParaRPr>
                    </a:p>
                  </a:txBody>
                  <a:tcPr marL="15302" marR="15302" marT="0" marB="0" anchor="ctr"/>
                </a:tc>
                <a:tc>
                  <a:txBody>
                    <a:bodyPr/>
                    <a:lstStyle/>
                    <a:p>
                      <a:pPr algn="l">
                        <a:lnSpc>
                          <a:spcPct val="100000"/>
                        </a:lnSpc>
                        <a:spcAft>
                          <a:spcPts val="0"/>
                        </a:spcAft>
                      </a:pPr>
                      <a:r>
                        <a:rPr lang="ru-RU" sz="800" dirty="0" smtClean="0">
                          <a:effectLst/>
                          <a:latin typeface="Arial" panose="020B0604020202020204" pitchFamily="34" charset="0"/>
                          <a:cs typeface="Times New Roman" pitchFamily="18" charset="0"/>
                        </a:rPr>
                        <a:t>Офицеры, призванные на военную службу из запаса или поступившие в добровольном порядке на военную службу из запаса.</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ea typeface="Calibri" panose="020F050202020403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ea typeface="Calibri" panose="020F0502020204030204" pitchFamily="34" charset="0"/>
                          <a:cs typeface="Times New Roman" pitchFamily="18" charset="0"/>
                        </a:rPr>
                        <a:t>2</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marL="0" marR="0" indent="0" algn="ctr" defTabSz="9572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Заключение 1  контракта о прохождении военной службы</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r>
              <a:tr h="236933">
                <a:tc vMerge="1">
                  <a:txBody>
                    <a:bodyPr/>
                    <a:lstStyle/>
                    <a:p>
                      <a:endParaRPr lang="ru-RU"/>
                    </a:p>
                  </a:txBody>
                  <a:tcPr/>
                </a:tc>
                <a:tc>
                  <a:txBody>
                    <a:bodyPr/>
                    <a:lstStyle/>
                    <a:p>
                      <a:pPr marL="0" marR="0" indent="0" algn="l" defTabSz="9572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Лица, окончившие военные образовательные учреждения профессионального образования и заключившие первый контракт о прохождении военной службы после 1 января 2005 г.</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r>
                        <a:rPr lang="ru-RU" sz="800" dirty="0" smtClean="0">
                          <a:effectLst/>
                          <a:latin typeface="Arial" panose="020B0604020202020204" pitchFamily="34" charset="0"/>
                          <a:ea typeface="Calibri" panose="020F0502020204030204" pitchFamily="34" charset="0"/>
                          <a:cs typeface="Times New Roman" pitchFamily="18" charset="0"/>
                        </a:rPr>
                        <a:t>1</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rowSpan="4">
                  <a:txBody>
                    <a:bodyPr/>
                    <a:lstStyle/>
                    <a:p>
                      <a:pPr algn="ctr">
                        <a:lnSpc>
                          <a:spcPct val="100000"/>
                        </a:lnSpc>
                        <a:spcAft>
                          <a:spcPts val="0"/>
                        </a:spcAft>
                      </a:pPr>
                      <a:endParaRPr lang="ru-RU" sz="800" dirty="0" smtClean="0">
                        <a:effectLst/>
                        <a:latin typeface="Arial" panose="020B0604020202020204" pitchFamily="34" charset="0"/>
                        <a:cs typeface="Times New Roman" pitchFamily="18" charset="0"/>
                      </a:endParaRPr>
                    </a:p>
                    <a:p>
                      <a:pPr algn="ctr">
                        <a:lnSpc>
                          <a:spcPct val="100000"/>
                        </a:lnSpc>
                        <a:spcAft>
                          <a:spcPts val="0"/>
                        </a:spcAft>
                      </a:pPr>
                      <a:endParaRPr lang="ru-RU" sz="800" dirty="0" smtClean="0">
                        <a:effectLst/>
                        <a:latin typeface="Arial" panose="020B0604020202020204" pitchFamily="34" charset="0"/>
                        <a:cs typeface="Times New Roman" pitchFamily="18" charset="0"/>
                      </a:endParaRPr>
                    </a:p>
                    <a:p>
                      <a:pPr algn="ctr">
                        <a:lnSpc>
                          <a:spcPct val="100000"/>
                        </a:lnSpc>
                        <a:spcAft>
                          <a:spcPts val="0"/>
                        </a:spcAft>
                      </a:pP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Присвоение </a:t>
                      </a:r>
                      <a:r>
                        <a:rPr lang="ru-RU" sz="800" dirty="0">
                          <a:effectLst/>
                          <a:latin typeface="Arial" panose="020B0604020202020204" pitchFamily="34" charset="0"/>
                          <a:cs typeface="Times New Roman" pitchFamily="18" charset="0"/>
                        </a:rPr>
                        <a:t>первого воинского звания офицера и назначение </a:t>
                      </a:r>
                      <a:r>
                        <a:rPr lang="ru-RU" sz="800" dirty="0" smtClean="0">
                          <a:effectLst/>
                          <a:latin typeface="Arial" panose="020B0604020202020204" pitchFamily="34" charset="0"/>
                          <a:cs typeface="Times New Roman" pitchFamily="18" charset="0"/>
                        </a:rPr>
                        <a:t>на должность</a:t>
                      </a:r>
                      <a:endParaRPr lang="ru-RU" sz="800" dirty="0">
                        <a:effectLst/>
                        <a:latin typeface="Arial" panose="020B0604020202020204" pitchFamily="34" charset="0"/>
                        <a:ea typeface="Times New Roman" panose="02020603050405020304" pitchFamily="18" charset="0"/>
                        <a:cs typeface="Times New Roman" pitchFamily="18" charset="0"/>
                      </a:endParaRPr>
                    </a:p>
                    <a:p>
                      <a:pPr algn="ctr">
                        <a:lnSpc>
                          <a:spcPct val="100000"/>
                        </a:lnSpc>
                        <a:spcAft>
                          <a:spcPts val="0"/>
                        </a:spcAft>
                      </a:pPr>
                      <a:endParaRPr lang="ru-RU" sz="800" dirty="0" smtClean="0">
                        <a:effectLst/>
                        <a:latin typeface="Arial" panose="020B0604020202020204" pitchFamily="34" charset="0"/>
                        <a:cs typeface="Times New Roman" pitchFamily="18" charset="0"/>
                      </a:endParaRPr>
                    </a:p>
                  </a:txBody>
                  <a:tcPr marL="27857" marR="27857" marT="0" marB="0"/>
                </a:tc>
              </a:tr>
              <a:tr h="425093">
                <a:tc vMerge="1">
                  <a:txBody>
                    <a:bodyPr/>
                    <a:lstStyle/>
                    <a:p>
                      <a:endParaRPr lang="ru-RU"/>
                    </a:p>
                  </a:txBody>
                  <a:tcPr/>
                </a:tc>
                <a:tc>
                  <a:txBody>
                    <a:bodyPr/>
                    <a:lstStyle/>
                    <a:p>
                      <a:pPr algn="l">
                        <a:lnSpc>
                          <a:spcPct val="100000"/>
                        </a:lnSpc>
                        <a:spcAft>
                          <a:spcPts val="0"/>
                        </a:spcAft>
                      </a:pPr>
                      <a:r>
                        <a:rPr lang="ru-RU" sz="800" dirty="0">
                          <a:effectLst/>
                          <a:latin typeface="Arial" panose="020B0604020202020204" pitchFamily="34" charset="0"/>
                          <a:cs typeface="Times New Roman" pitchFamily="18" charset="0"/>
                        </a:rPr>
                        <a:t>Военнослужащие, не имеющие воинского звания офицера и получившие первое воинское звание офицера в связи с поступлением на военную службу по контракту и назначением на воинскую должность, для которой штатом предусмотрено воинское звание офицера, начиная с 1 января 2008 г. </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8</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vMerge="1">
                  <a:txBody>
                    <a:bodyPr/>
                    <a:lstStyle/>
                    <a:p>
                      <a:pPr algn="ctr">
                        <a:lnSpc>
                          <a:spcPct val="100000"/>
                        </a:lnSpc>
                        <a:spcAft>
                          <a:spcPts val="0"/>
                        </a:spcAft>
                      </a:pPr>
                      <a:endParaRPr lang="ru-RU" sz="600" dirty="0" smtClean="0">
                        <a:effectLst/>
                        <a:latin typeface="Times New Roman" pitchFamily="18" charset="0"/>
                        <a:cs typeface="Times New Roman" pitchFamily="18" charset="0"/>
                      </a:endParaRPr>
                    </a:p>
                  </a:txBody>
                  <a:tcPr marL="27857" marR="27857" marT="0" marB="0"/>
                </a:tc>
              </a:tr>
              <a:tr h="318819">
                <a:tc vMerge="1">
                  <a:txBody>
                    <a:bodyPr/>
                    <a:lstStyle/>
                    <a:p>
                      <a:endParaRPr lang="ru-RU"/>
                    </a:p>
                  </a:txBody>
                  <a:tcPr/>
                </a:tc>
                <a:tc>
                  <a:txBody>
                    <a:bodyPr/>
                    <a:lstStyle/>
                    <a:p>
                      <a:pPr algn="l">
                        <a:lnSpc>
                          <a:spcPct val="100000"/>
                        </a:lnSpc>
                        <a:spcAft>
                          <a:spcPts val="0"/>
                        </a:spcAft>
                      </a:pPr>
                      <a:r>
                        <a:rPr lang="ru-RU" sz="800" dirty="0">
                          <a:effectLst/>
                          <a:latin typeface="Arial" panose="020B0604020202020204" pitchFamily="34" charset="0"/>
                          <a:cs typeface="Times New Roman" pitchFamily="18" charset="0"/>
                        </a:rPr>
                        <a:t>Военнослужащие, получившие первое воинское звание офицера в связи с назначением на воинскую должность, для которой штатом предусмотрено воинское звание офицера, начиная с 1 января 2008 года.</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9</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vMerge="1">
                  <a:txBody>
                    <a:bodyPr/>
                    <a:lstStyle/>
                    <a:p>
                      <a:pPr algn="ctr">
                        <a:lnSpc>
                          <a:spcPct val="100000"/>
                        </a:lnSpc>
                        <a:spcAft>
                          <a:spcPts val="0"/>
                        </a:spcAft>
                      </a:pPr>
                      <a:endParaRPr lang="ru-RU" sz="600" dirty="0">
                        <a:effectLst/>
                        <a:latin typeface="Times New Roman" pitchFamily="18" charset="0"/>
                        <a:ea typeface="Times New Roman" panose="02020603050405020304" pitchFamily="18" charset="0"/>
                        <a:cs typeface="Times New Roman" pitchFamily="18" charset="0"/>
                      </a:endParaRPr>
                    </a:p>
                  </a:txBody>
                  <a:tcPr marL="27857" marR="27857" marT="0" marB="0"/>
                </a:tc>
              </a:tr>
              <a:tr h="236933">
                <a:tc vMerge="1">
                  <a:txBody>
                    <a:bodyPr/>
                    <a:lstStyle/>
                    <a:p>
                      <a:endParaRPr lang="ru-RU"/>
                    </a:p>
                  </a:txBody>
                  <a:tcPr/>
                </a:tc>
                <a:tc>
                  <a:txBody>
                    <a:bodyPr/>
                    <a:lstStyle/>
                    <a:p>
                      <a:pPr algn="l">
                        <a:lnSpc>
                          <a:spcPct val="100000"/>
                        </a:lnSpc>
                        <a:spcAft>
                          <a:spcPts val="0"/>
                        </a:spcAft>
                      </a:pPr>
                      <a:r>
                        <a:rPr lang="ru-RU" sz="800" dirty="0">
                          <a:effectLst/>
                          <a:latin typeface="Arial" panose="020B0604020202020204" pitchFamily="34" charset="0"/>
                          <a:cs typeface="Times New Roman" pitchFamily="18" charset="0"/>
                        </a:rPr>
                        <a:t>Военнослужащие, получившие первое воинское звание офицера в связи с окончанием курсов по подготовке младших офицеров начиная </a:t>
                      </a:r>
                      <a:r>
                        <a:rPr lang="ru-RU" sz="800" dirty="0" smtClean="0">
                          <a:effectLst/>
                          <a:latin typeface="Arial" panose="020B0604020202020204" pitchFamily="34" charset="0"/>
                          <a:cs typeface="Times New Roman" pitchFamily="18" charset="0"/>
                        </a:rPr>
                        <a:t>с </a:t>
                      </a:r>
                      <a:r>
                        <a:rPr lang="ru-RU" sz="800" dirty="0">
                          <a:effectLst/>
                          <a:latin typeface="Arial" panose="020B0604020202020204" pitchFamily="34" charset="0"/>
                          <a:cs typeface="Times New Roman" pitchFamily="18" charset="0"/>
                        </a:rPr>
                        <a:t>1 января 2008 </a:t>
                      </a:r>
                      <a:r>
                        <a:rPr lang="ru-RU" sz="800" dirty="0" smtClean="0">
                          <a:effectLst/>
                          <a:latin typeface="Arial" panose="020B0604020202020204" pitchFamily="34" charset="0"/>
                          <a:cs typeface="Times New Roman" pitchFamily="18" charset="0"/>
                        </a:rPr>
                        <a:t>г.</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r>
                        <a:rPr lang="ru-RU" sz="800" dirty="0">
                          <a:effectLst/>
                          <a:latin typeface="Arial" panose="020B0604020202020204" pitchFamily="34" charset="0"/>
                          <a:cs typeface="Times New Roman" pitchFamily="18" charset="0"/>
                        </a:rPr>
                        <a:t>10</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vMerge="1">
                  <a:txBody>
                    <a:bodyPr/>
                    <a:lstStyle/>
                    <a:p>
                      <a:pPr algn="ctr">
                        <a:lnSpc>
                          <a:spcPct val="100000"/>
                        </a:lnSpc>
                        <a:spcAft>
                          <a:spcPts val="0"/>
                        </a:spcAft>
                      </a:pPr>
                      <a:endParaRPr lang="ru-RU" sz="600" dirty="0">
                        <a:effectLst/>
                        <a:latin typeface="Times New Roman" pitchFamily="18" charset="0"/>
                        <a:ea typeface="Times New Roman" panose="02020603050405020304" pitchFamily="18" charset="0"/>
                        <a:cs typeface="Times New Roman" pitchFamily="18" charset="0"/>
                      </a:endParaRPr>
                    </a:p>
                  </a:txBody>
                  <a:tcPr marL="27857" marR="27857" marT="0" marB="0"/>
                </a:tc>
              </a:tr>
              <a:tr h="355399">
                <a:tc rowSpan="4">
                  <a:txBody>
                    <a:bodyPr/>
                    <a:lstStyle/>
                    <a:p>
                      <a:pPr marL="71755" marR="71755" algn="ctr">
                        <a:lnSpc>
                          <a:spcPct val="115000"/>
                        </a:lnSpc>
                        <a:spcAft>
                          <a:spcPts val="0"/>
                        </a:spcAft>
                      </a:pPr>
                      <a:r>
                        <a:rPr lang="ru-RU" sz="800" dirty="0" smtClean="0">
                          <a:solidFill>
                            <a:schemeClr val="tx1"/>
                          </a:solidFill>
                          <a:effectLst/>
                          <a:latin typeface="Arial" panose="020B0604020202020204" pitchFamily="34" charset="0"/>
                          <a:cs typeface="Times New Roman" pitchFamily="18" charset="0"/>
                        </a:rPr>
                        <a:t>Военнослужащие (офицеры, контрактники прапорщики</a:t>
                      </a:r>
                      <a:r>
                        <a:rPr lang="ru-RU" sz="800" baseline="0" dirty="0" smtClean="0">
                          <a:solidFill>
                            <a:schemeClr val="tx1"/>
                          </a:solidFill>
                          <a:effectLst/>
                          <a:latin typeface="Arial" panose="020B0604020202020204" pitchFamily="34" charset="0"/>
                          <a:cs typeface="Times New Roman" pitchFamily="18" charset="0"/>
                        </a:rPr>
                        <a:t> и мичманы)</a:t>
                      </a:r>
                      <a:endParaRPr lang="ru-RU" sz="800" dirty="0">
                        <a:solidFill>
                          <a:schemeClr val="tx1"/>
                        </a:solidFill>
                        <a:effectLst/>
                        <a:latin typeface="Arial" panose="020B0604020202020204" pitchFamily="34" charset="0"/>
                        <a:ea typeface="Times New Roman" panose="02020603050405020304" pitchFamily="18" charset="0"/>
                        <a:cs typeface="Times New Roman" pitchFamily="18" charset="0"/>
                      </a:endParaRPr>
                    </a:p>
                  </a:txBody>
                  <a:tcPr marL="0" marR="0" marT="0" marB="0" anchor="ctr"/>
                </a:tc>
                <a:tc>
                  <a:txBody>
                    <a:bodyPr/>
                    <a:lstStyle/>
                    <a:p>
                      <a:pPr algn="l">
                        <a:lnSpc>
                          <a:spcPct val="100000"/>
                        </a:lnSpc>
                        <a:spcAft>
                          <a:spcPts val="0"/>
                        </a:spcAft>
                      </a:pPr>
                      <a:r>
                        <a:rPr lang="ru-RU" sz="800" dirty="0">
                          <a:effectLst/>
                          <a:latin typeface="Arial" panose="020B0604020202020204" pitchFamily="34" charset="0"/>
                          <a:cs typeface="Times New Roman" pitchFamily="18" charset="0"/>
                        </a:rPr>
                        <a:t>Военнослужащие, являющиеся участниками НИС, которые переведены из другого федерального органа исполнительной власти</a:t>
                      </a:r>
                      <a:r>
                        <a:rPr lang="ru-RU" sz="800" dirty="0" smtClean="0">
                          <a:effectLst/>
                          <a:latin typeface="Arial" panose="020B0604020202020204" pitchFamily="34" charset="0"/>
                          <a:cs typeface="Times New Roman" pitchFamily="18" charset="0"/>
                        </a:rPr>
                        <a:t>.</a:t>
                      </a:r>
                    </a:p>
                    <a:p>
                      <a:pPr algn="l">
                        <a:lnSpc>
                          <a:spcPct val="100000"/>
                        </a:lnSpc>
                        <a:spcAft>
                          <a:spcPts val="0"/>
                        </a:spcAft>
                      </a:pP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7</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00000"/>
                        </a:lnSpc>
                        <a:spcAft>
                          <a:spcPts val="0"/>
                        </a:spcAft>
                      </a:pPr>
                      <a:r>
                        <a:rPr lang="ru-RU" sz="800" dirty="0">
                          <a:effectLst/>
                          <a:latin typeface="Arial" panose="020B0604020202020204" pitchFamily="34" charset="0"/>
                          <a:cs typeface="Times New Roman" pitchFamily="18" charset="0"/>
                        </a:rPr>
                        <a:t>Приказ о зачислении </a:t>
                      </a:r>
                      <a:r>
                        <a:rPr lang="ru-RU" sz="800" dirty="0" smtClean="0">
                          <a:effectLst/>
                          <a:latin typeface="Arial" panose="020B0604020202020204" pitchFamily="34" charset="0"/>
                          <a:cs typeface="Times New Roman" pitchFamily="18" charset="0"/>
                        </a:rPr>
                        <a:t>в</a:t>
                      </a:r>
                      <a:r>
                        <a:rPr lang="ru-RU" sz="800" baseline="0" dirty="0" smtClean="0">
                          <a:effectLst/>
                          <a:latin typeface="Arial" panose="020B0604020202020204" pitchFamily="34" charset="0"/>
                          <a:cs typeface="Times New Roman" pitchFamily="18" charset="0"/>
                        </a:rPr>
                        <a:t> </a:t>
                      </a:r>
                      <a:r>
                        <a:rPr lang="ru-RU" sz="800" dirty="0" err="1" smtClean="0">
                          <a:effectLst/>
                          <a:latin typeface="Arial" panose="020B0604020202020204" pitchFamily="34" charset="0"/>
                          <a:cs typeface="Times New Roman" pitchFamily="18" charset="0"/>
                        </a:rPr>
                        <a:t>фед</a:t>
                      </a:r>
                      <a:r>
                        <a:rPr lang="ru-RU" sz="800" dirty="0" smtClean="0">
                          <a:effectLst/>
                          <a:latin typeface="Arial" panose="020B0604020202020204" pitchFamily="34" charset="0"/>
                          <a:cs typeface="Times New Roman" pitchFamily="18" charset="0"/>
                        </a:rPr>
                        <a:t>. </a:t>
                      </a:r>
                      <a:r>
                        <a:rPr lang="ru-RU" sz="800" dirty="0">
                          <a:effectLst/>
                          <a:latin typeface="Arial" panose="020B0604020202020204" pitchFamily="34" charset="0"/>
                          <a:cs typeface="Times New Roman" pitchFamily="18" charset="0"/>
                        </a:rPr>
                        <a:t>орган исполнительной власти, </a:t>
                      </a: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в </a:t>
                      </a:r>
                      <a:r>
                        <a:rPr lang="ru-RU" sz="800" dirty="0">
                          <a:effectLst/>
                          <a:latin typeface="Arial" panose="020B0604020202020204" pitchFamily="34" charset="0"/>
                          <a:cs typeface="Times New Roman" pitchFamily="18" charset="0"/>
                        </a:rPr>
                        <a:t>который они </a:t>
                      </a:r>
                      <a:r>
                        <a:rPr lang="ru-RU" sz="800" dirty="0" smtClean="0">
                          <a:effectLst/>
                          <a:latin typeface="Arial" panose="020B0604020202020204" pitchFamily="34" charset="0"/>
                          <a:cs typeface="Times New Roman" pitchFamily="18" charset="0"/>
                        </a:rPr>
                        <a:t>переведены</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r>
              <a:tr h="543918">
                <a:tc vMerge="1">
                  <a:txBody>
                    <a:bodyPr/>
                    <a:lstStyle/>
                    <a:p>
                      <a:endParaRPr lang="ru-RU"/>
                    </a:p>
                  </a:txBody>
                  <a:tcPr/>
                </a:tc>
                <a:tc>
                  <a:txBody>
                    <a:bodyPr/>
                    <a:lstStyle/>
                    <a:p>
                      <a:pPr marL="0" marR="0" indent="0" algn="l" defTabSz="12798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Военнослужащие, поступившие в добровольном порядке на военную службу из запаса, если они были исключены из реестра  в связи с увольнением с военной службы по состоянию здоровья, или в связи с организационно-штатными мероприятиями, или по семейным обстоятельствам, предусмотренным законодательством РФ о воинской обязанности и военной службе, и не получили выплату денежных средств, указанных в п. 3 ч.</a:t>
                      </a:r>
                      <a:r>
                        <a:rPr lang="ru-RU" sz="800" baseline="0" dirty="0" smtClean="0">
                          <a:effectLst/>
                          <a:latin typeface="Arial" panose="020B0604020202020204" pitchFamily="34" charset="0"/>
                          <a:cs typeface="Times New Roman" pitchFamily="18" charset="0"/>
                        </a:rPr>
                        <a:t> </a:t>
                      </a:r>
                      <a:r>
                        <a:rPr lang="ru-RU" sz="800" dirty="0" smtClean="0">
                          <a:effectLst/>
                          <a:latin typeface="Arial" panose="020B0604020202020204" pitchFamily="34" charset="0"/>
                          <a:cs typeface="Times New Roman" pitchFamily="18" charset="0"/>
                        </a:rPr>
                        <a:t>1 ст. 4 ФЗ. </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15</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00000"/>
                        </a:lnSpc>
                        <a:spcAft>
                          <a:spcPts val="0"/>
                        </a:spcAft>
                      </a:pP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Заключение </a:t>
                      </a:r>
                      <a:r>
                        <a:rPr lang="ru-RU" sz="800" dirty="0">
                          <a:effectLst/>
                          <a:latin typeface="Arial" panose="020B0604020202020204" pitchFamily="34" charset="0"/>
                          <a:cs typeface="Times New Roman" pitchFamily="18" charset="0"/>
                        </a:rPr>
                        <a:t>нового контракта </a:t>
                      </a: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о </a:t>
                      </a:r>
                      <a:r>
                        <a:rPr lang="ru-RU" sz="800" dirty="0">
                          <a:effectLst/>
                          <a:latin typeface="Arial" panose="020B0604020202020204" pitchFamily="34" charset="0"/>
                          <a:cs typeface="Times New Roman" pitchFamily="18" charset="0"/>
                        </a:rPr>
                        <a:t>прохождении военной </a:t>
                      </a:r>
                      <a:r>
                        <a:rPr lang="ru-RU" sz="800" dirty="0" smtClean="0">
                          <a:effectLst/>
                          <a:latin typeface="Arial" panose="020B0604020202020204" pitchFamily="34" charset="0"/>
                          <a:cs typeface="Times New Roman" pitchFamily="18" charset="0"/>
                        </a:rPr>
                        <a:t>службы</a:t>
                      </a:r>
                      <a:endParaRPr lang="ru-RU" sz="800" dirty="0">
                        <a:effectLst/>
                        <a:latin typeface="Arial" panose="020B0604020202020204" pitchFamily="34" charset="0"/>
                        <a:ea typeface="Calibri" panose="020F0502020204030204" pitchFamily="34" charset="0"/>
                        <a:cs typeface="Times New Roman" pitchFamily="18" charset="0"/>
                      </a:endParaRPr>
                    </a:p>
                  </a:txBody>
                  <a:tcPr marL="27857" marR="27857" marT="0" marB="0"/>
                </a:tc>
              </a:tr>
              <a:tr h="531366">
                <a:tc vMerge="1">
                  <a:txBody>
                    <a:bodyPr/>
                    <a:lstStyle/>
                    <a:p>
                      <a:endParaRPr lang="ru-RU"/>
                    </a:p>
                  </a:txBody>
                  <a:tcPr/>
                </a:tc>
                <a:tc>
                  <a:txBody>
                    <a:bodyPr/>
                    <a:lstStyle/>
                    <a:p>
                      <a:pPr marL="0" marR="0" indent="0" algn="l" defTabSz="12798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Военнослужащие, поступившие в добровольном порядке на военную службу из запаса, если они были исключены из реестра  в связи с увольнением с военной службы по иным, не указанным в п. 2 ст. 10 Федерального закона основаниям и не получили выплату денежных средств, указанных в п. 3 ч. 1 ст. 4 117-ФЗ, или не</a:t>
                      </a:r>
                      <a:r>
                        <a:rPr lang="ru-RU" sz="800" baseline="0" dirty="0" smtClean="0">
                          <a:effectLst/>
                          <a:latin typeface="Arial" panose="020B0604020202020204" pitchFamily="34" charset="0"/>
                          <a:cs typeface="Times New Roman" pitchFamily="18" charset="0"/>
                        </a:rPr>
                        <a:t> </a:t>
                      </a:r>
                      <a:r>
                        <a:rPr lang="ru-RU" sz="800" dirty="0" smtClean="0">
                          <a:effectLst/>
                          <a:latin typeface="Arial" panose="020B0604020202020204" pitchFamily="34" charset="0"/>
                          <a:cs typeface="Times New Roman" pitchFamily="18" charset="0"/>
                        </a:rPr>
                        <a:t>воспользовались правом стать участниками НИС</a:t>
                      </a:r>
                      <a:r>
                        <a:rPr lang="ru-RU" sz="800" baseline="0" dirty="0" smtClean="0">
                          <a:effectLst/>
                          <a:latin typeface="Arial" panose="020B0604020202020204" pitchFamily="34" charset="0"/>
                          <a:cs typeface="Times New Roman" pitchFamily="18" charset="0"/>
                        </a:rPr>
                        <a:t> (в редакции до 13.08.2019)</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16</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00000"/>
                        </a:lnSpc>
                        <a:spcAft>
                          <a:spcPts val="0"/>
                        </a:spcAft>
                      </a:pP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Заключение </a:t>
                      </a:r>
                      <a:r>
                        <a:rPr lang="ru-RU" sz="800" dirty="0">
                          <a:effectLst/>
                          <a:latin typeface="Arial" panose="020B0604020202020204" pitchFamily="34" charset="0"/>
                          <a:cs typeface="Times New Roman" pitchFamily="18" charset="0"/>
                        </a:rPr>
                        <a:t>нового контракта </a:t>
                      </a:r>
                      <a:endParaRPr lang="ru-RU" sz="800" dirty="0" smtClean="0">
                        <a:effectLst/>
                        <a:latin typeface="Arial" panose="020B0604020202020204" pitchFamily="34" charset="0"/>
                        <a:cs typeface="Times New Roman" pitchFamily="18" charset="0"/>
                      </a:endParaRPr>
                    </a:p>
                    <a:p>
                      <a:pPr algn="ctr">
                        <a:lnSpc>
                          <a:spcPct val="100000"/>
                        </a:lnSpc>
                        <a:spcAft>
                          <a:spcPts val="0"/>
                        </a:spcAft>
                      </a:pPr>
                      <a:r>
                        <a:rPr lang="ru-RU" sz="800" dirty="0" smtClean="0">
                          <a:effectLst/>
                          <a:latin typeface="Arial" panose="020B0604020202020204" pitchFamily="34" charset="0"/>
                          <a:cs typeface="Times New Roman" pitchFamily="18" charset="0"/>
                        </a:rPr>
                        <a:t>о </a:t>
                      </a:r>
                      <a:r>
                        <a:rPr lang="ru-RU" sz="800" dirty="0">
                          <a:effectLst/>
                          <a:latin typeface="Arial" panose="020B0604020202020204" pitchFamily="34" charset="0"/>
                          <a:cs typeface="Times New Roman" pitchFamily="18" charset="0"/>
                        </a:rPr>
                        <a:t>прохождении военной </a:t>
                      </a:r>
                      <a:r>
                        <a:rPr lang="ru-RU" sz="800" dirty="0" smtClean="0">
                          <a:effectLst/>
                          <a:latin typeface="Arial" panose="020B0604020202020204" pitchFamily="34" charset="0"/>
                          <a:cs typeface="Times New Roman" pitchFamily="18" charset="0"/>
                        </a:rPr>
                        <a:t>службы</a:t>
                      </a:r>
                      <a:endParaRPr lang="ru-RU" sz="800" dirty="0">
                        <a:effectLst/>
                        <a:latin typeface="Arial" panose="020B0604020202020204" pitchFamily="34" charset="0"/>
                        <a:ea typeface="Calibri" panose="020F0502020204030204" pitchFamily="34" charset="0"/>
                        <a:cs typeface="Times New Roman" pitchFamily="18" charset="0"/>
                      </a:endParaRPr>
                    </a:p>
                  </a:txBody>
                  <a:tcPr marL="27857" marR="27857" marT="0" marB="0"/>
                </a:tc>
              </a:tr>
              <a:tr h="355399">
                <a:tc vMerge="1">
                  <a:txBody>
                    <a:bodyPr/>
                    <a:lstStyle/>
                    <a:p>
                      <a:endParaRPr lang="ru-RU"/>
                    </a:p>
                  </a:txBody>
                  <a:tcPr/>
                </a:tc>
                <a:tc>
                  <a:txBody>
                    <a:bodyPr/>
                    <a:lstStyle/>
                    <a:p>
                      <a:pPr algn="l">
                        <a:lnSpc>
                          <a:spcPct val="100000"/>
                        </a:lnSpc>
                        <a:spcAft>
                          <a:spcPts val="0"/>
                        </a:spcAft>
                      </a:pPr>
                      <a:r>
                        <a:rPr lang="ru-RU" sz="800" dirty="0">
                          <a:effectLst/>
                          <a:latin typeface="Arial" panose="020B0604020202020204" pitchFamily="34" charset="0"/>
                          <a:cs typeface="Times New Roman" pitchFamily="18" charset="0"/>
                        </a:rPr>
                        <a:t>Военнослужащие, поступившие в добровольном порядке на военную службу из запаса, если они были исключены из реестра  в связи с увольнением с военной службы и получили выплату денежных средств, указанных в </a:t>
                      </a:r>
                      <a:r>
                        <a:rPr lang="ru-RU" sz="800" dirty="0" smtClean="0">
                          <a:effectLst/>
                          <a:latin typeface="Arial" panose="020B0604020202020204" pitchFamily="34" charset="0"/>
                          <a:cs typeface="Times New Roman" pitchFamily="18" charset="0"/>
                        </a:rPr>
                        <a:t>п. </a:t>
                      </a:r>
                      <a:r>
                        <a:rPr lang="ru-RU" sz="800" dirty="0">
                          <a:effectLst/>
                          <a:latin typeface="Arial" panose="020B0604020202020204" pitchFamily="34" charset="0"/>
                          <a:cs typeface="Times New Roman" pitchFamily="18" charset="0"/>
                        </a:rPr>
                        <a:t>3 </a:t>
                      </a:r>
                      <a:r>
                        <a:rPr lang="ru-RU" sz="800" dirty="0" smtClean="0">
                          <a:effectLst/>
                          <a:latin typeface="Arial" panose="020B0604020202020204" pitchFamily="34" charset="0"/>
                          <a:cs typeface="Times New Roman" pitchFamily="18" charset="0"/>
                        </a:rPr>
                        <a:t>ч. 1 ст. </a:t>
                      </a:r>
                      <a:r>
                        <a:rPr lang="ru-RU" sz="800" dirty="0">
                          <a:effectLst/>
                          <a:latin typeface="Arial" panose="020B0604020202020204" pitchFamily="34" charset="0"/>
                          <a:cs typeface="Times New Roman" pitchFamily="18" charset="0"/>
                        </a:rPr>
                        <a:t>4 </a:t>
                      </a:r>
                      <a:r>
                        <a:rPr lang="ru-RU" sz="800" dirty="0" smtClean="0">
                          <a:effectLst/>
                          <a:latin typeface="Arial" panose="020B0604020202020204" pitchFamily="34" charset="0"/>
                          <a:cs typeface="Times New Roman" pitchFamily="18" charset="0"/>
                        </a:rPr>
                        <a:t>117-ФЗ</a:t>
                      </a:r>
                      <a:endParaRPr lang="ru-RU" sz="800" dirty="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cs typeface="Times New Roman" pitchFamily="18" charset="0"/>
                        </a:rPr>
                        <a:t>17</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algn="ctr">
                        <a:lnSpc>
                          <a:spcPct val="100000"/>
                        </a:lnSpc>
                        <a:spcAft>
                          <a:spcPts val="0"/>
                        </a:spcAft>
                      </a:pPr>
                      <a:r>
                        <a:rPr lang="ru-RU" sz="800" dirty="0">
                          <a:effectLst/>
                          <a:latin typeface="Arial" panose="020B0604020202020204" pitchFamily="34" charset="0"/>
                          <a:cs typeface="Times New Roman" pitchFamily="18" charset="0"/>
                        </a:rPr>
                        <a:t>Достижение общей продолжительности военной службы  20 </a:t>
                      </a:r>
                      <a:r>
                        <a:rPr lang="ru-RU" sz="800" dirty="0" smtClean="0">
                          <a:effectLst/>
                          <a:latin typeface="Arial" panose="020B0604020202020204" pitchFamily="34" charset="0"/>
                          <a:cs typeface="Times New Roman" pitchFamily="18" charset="0"/>
                        </a:rPr>
                        <a:t>лет</a:t>
                      </a:r>
                      <a:endParaRPr lang="ru-RU" sz="800" dirty="0">
                        <a:effectLst/>
                        <a:latin typeface="Arial" panose="020B0604020202020204" pitchFamily="34" charset="0"/>
                        <a:ea typeface="Calibri" panose="020F0502020204030204" pitchFamily="34" charset="0"/>
                        <a:cs typeface="Times New Roman" pitchFamily="18" charset="0"/>
                      </a:endParaRPr>
                    </a:p>
                  </a:txBody>
                  <a:tcPr marL="27857" marR="27857" marT="0" marB="0"/>
                </a:tc>
              </a:tr>
              <a:tr h="544945">
                <a:tc>
                  <a:txBody>
                    <a:bodyPr/>
                    <a:lstStyle/>
                    <a:p>
                      <a:pPr marL="71755" marR="71755" indent="0" algn="ctr" defTabSz="957202" rtl="0" eaLnBrk="1" fontAlgn="auto" latinLnBrk="0" hangingPunct="1">
                        <a:lnSpc>
                          <a:spcPct val="115000"/>
                        </a:lnSpc>
                        <a:spcBef>
                          <a:spcPts val="0"/>
                        </a:spcBef>
                        <a:spcAft>
                          <a:spcPts val="0"/>
                        </a:spcAft>
                        <a:buClrTx/>
                        <a:buSzTx/>
                        <a:buFontTx/>
                        <a:buNone/>
                        <a:tabLst/>
                        <a:defRPr/>
                      </a:pPr>
                      <a:r>
                        <a:rPr lang="ru-RU" sz="800" dirty="0" smtClean="0">
                          <a:solidFill>
                            <a:schemeClr val="tx1"/>
                          </a:solidFill>
                          <a:effectLst/>
                          <a:latin typeface="Arial" panose="020B0604020202020204" pitchFamily="34" charset="0"/>
                          <a:cs typeface="Times New Roman" pitchFamily="18" charset="0"/>
                        </a:rPr>
                        <a:t>Сержанты, старшины,</a:t>
                      </a:r>
                      <a:r>
                        <a:rPr lang="ru-RU" sz="800" baseline="0" dirty="0" smtClean="0">
                          <a:solidFill>
                            <a:schemeClr val="tx1"/>
                          </a:solidFill>
                          <a:effectLst/>
                          <a:latin typeface="Arial" panose="020B0604020202020204" pitchFamily="34" charset="0"/>
                          <a:cs typeface="Times New Roman" pitchFamily="18" charset="0"/>
                        </a:rPr>
                        <a:t> </a:t>
                      </a:r>
                      <a:r>
                        <a:rPr lang="ru-RU" sz="800" dirty="0" smtClean="0">
                          <a:solidFill>
                            <a:schemeClr val="tx1"/>
                          </a:solidFill>
                          <a:effectLst/>
                          <a:latin typeface="Arial" panose="020B0604020202020204" pitchFamily="34" charset="0"/>
                          <a:cs typeface="Times New Roman" pitchFamily="18" charset="0"/>
                        </a:rPr>
                        <a:t>солдаты и матросы</a:t>
                      </a:r>
                      <a:endParaRPr lang="ru-RU" sz="800" dirty="0" smtClean="0">
                        <a:solidFill>
                          <a:schemeClr val="tx1"/>
                        </a:solidFill>
                        <a:effectLst/>
                        <a:latin typeface="Arial" panose="020B0604020202020204" pitchFamily="34" charset="0"/>
                        <a:ea typeface="Times New Roman" panose="02020603050405020304" pitchFamily="18" charset="0"/>
                        <a:cs typeface="Times New Roman" pitchFamily="18" charset="0"/>
                      </a:endParaRPr>
                    </a:p>
                  </a:txBody>
                  <a:tcPr marL="0" marR="0" marT="0" marB="0" anchor="ctr"/>
                </a:tc>
                <a:tc>
                  <a:txBody>
                    <a:bodyPr/>
                    <a:lstStyle/>
                    <a:p>
                      <a:pPr marL="0" marR="0" indent="0" algn="l" defTabSz="9572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Сержанты и старшины, солдаты и матросы, поступившие на военную службу по контракту после 31 декабря 2019 г., общая продолжительность военной службы по контракту которых после 31 декабря 2019 г. составит три года,</a:t>
                      </a:r>
                      <a:r>
                        <a:rPr lang="ru-RU" sz="800" baseline="0" dirty="0" smtClean="0">
                          <a:effectLst/>
                          <a:latin typeface="Arial" panose="020B0604020202020204" pitchFamily="34" charset="0"/>
                          <a:cs typeface="Times New Roman" pitchFamily="18" charset="0"/>
                        </a:rPr>
                        <a:t> включая продолжительность военной службы по контракту до указанной даты </a:t>
                      </a:r>
                      <a:r>
                        <a:rPr lang="ru-RU" sz="800" dirty="0" smtClean="0">
                          <a:effectLst/>
                          <a:latin typeface="Arial" panose="020B0604020202020204" pitchFamily="34" charset="0"/>
                          <a:cs typeface="Times New Roman" pitchFamily="18" charset="0"/>
                        </a:rPr>
                        <a:t>(в редакции до 13.08.2019).</a:t>
                      </a:r>
                      <a:endParaRPr lang="ru-RU" sz="800" dirty="0" smtClean="0">
                        <a:effectLst/>
                        <a:latin typeface="Arial" panose="020B0604020202020204" pitchFamily="34" charset="0"/>
                        <a:ea typeface="Times New Roman" panose="02020603050405020304" pitchFamily="18" charset="0"/>
                        <a:cs typeface="Times New Roman" pitchFamily="18" charset="0"/>
                      </a:endParaRPr>
                    </a:p>
                  </a:txBody>
                  <a:tcPr marL="27857" marR="27857" marT="0" marB="0"/>
                </a:tc>
                <a:tc>
                  <a:txBody>
                    <a:bodyPr/>
                    <a:lstStyle/>
                    <a:p>
                      <a:pPr algn="ctr">
                        <a:lnSpc>
                          <a:spcPct val="115000"/>
                        </a:lnSpc>
                        <a:spcAft>
                          <a:spcPts val="0"/>
                        </a:spcAft>
                      </a:pPr>
                      <a:endParaRPr lang="ru-RU" sz="800" dirty="0" smtClean="0">
                        <a:effectLst/>
                        <a:latin typeface="Arial" panose="020B0604020202020204" pitchFamily="34" charset="0"/>
                        <a:ea typeface="Calibri" panose="020F0502020204030204" pitchFamily="34" charset="0"/>
                        <a:cs typeface="Times New Roman" pitchFamily="18" charset="0"/>
                      </a:endParaRPr>
                    </a:p>
                    <a:p>
                      <a:pPr algn="ctr">
                        <a:lnSpc>
                          <a:spcPct val="115000"/>
                        </a:lnSpc>
                        <a:spcAft>
                          <a:spcPts val="0"/>
                        </a:spcAft>
                      </a:pPr>
                      <a:r>
                        <a:rPr lang="ru-RU" sz="800" dirty="0" smtClean="0">
                          <a:effectLst/>
                          <a:latin typeface="Arial" panose="020B0604020202020204" pitchFamily="34" charset="0"/>
                          <a:ea typeface="Calibri" panose="020F0502020204030204" pitchFamily="34" charset="0"/>
                          <a:cs typeface="Times New Roman" pitchFamily="18" charset="0"/>
                        </a:rPr>
                        <a:t>19</a:t>
                      </a:r>
                      <a:endParaRPr lang="ru-RU" sz="800" dirty="0">
                        <a:effectLst/>
                        <a:latin typeface="Arial" panose="020B0604020202020204" pitchFamily="34" charset="0"/>
                        <a:ea typeface="Calibri" panose="020F0502020204030204" pitchFamily="34" charset="0"/>
                        <a:cs typeface="Times New Roman" pitchFamily="18" charset="0"/>
                      </a:endParaRPr>
                    </a:p>
                  </a:txBody>
                  <a:tcPr marL="15302" marR="15302" marT="0" marB="0"/>
                </a:tc>
                <a:tc>
                  <a:txBody>
                    <a:bodyPr/>
                    <a:lstStyle/>
                    <a:p>
                      <a:pPr marL="0" marR="0" indent="0" algn="ctr" defTabSz="957202" rtl="0" eaLnBrk="1" fontAlgn="auto" latinLnBrk="0" hangingPunct="1">
                        <a:lnSpc>
                          <a:spcPct val="100000"/>
                        </a:lnSpc>
                        <a:spcBef>
                          <a:spcPts val="0"/>
                        </a:spcBef>
                        <a:spcAft>
                          <a:spcPts val="0"/>
                        </a:spcAft>
                        <a:buClrTx/>
                        <a:buSzTx/>
                        <a:buFontTx/>
                        <a:buNone/>
                        <a:tabLst/>
                        <a:defRPr/>
                      </a:pPr>
                      <a:endParaRPr lang="ru-RU" sz="800" dirty="0" smtClean="0">
                        <a:effectLst/>
                        <a:latin typeface="Arial" panose="020B0604020202020204" pitchFamily="34" charset="0"/>
                        <a:cs typeface="Times New Roman" pitchFamily="18" charset="0"/>
                      </a:endParaRPr>
                    </a:p>
                    <a:p>
                      <a:pPr marL="0" marR="0" indent="0" algn="ctr" defTabSz="957202" rtl="0" eaLnBrk="1" fontAlgn="auto" latinLnBrk="0" hangingPunct="1">
                        <a:lnSpc>
                          <a:spcPct val="100000"/>
                        </a:lnSpc>
                        <a:spcBef>
                          <a:spcPts val="0"/>
                        </a:spcBef>
                        <a:spcAft>
                          <a:spcPts val="0"/>
                        </a:spcAft>
                        <a:buClrTx/>
                        <a:buSzTx/>
                        <a:buFontTx/>
                        <a:buNone/>
                        <a:tabLst/>
                        <a:defRPr/>
                      </a:pPr>
                      <a:r>
                        <a:rPr lang="ru-RU" sz="800" dirty="0" smtClean="0">
                          <a:effectLst/>
                          <a:latin typeface="Arial" panose="020B0604020202020204" pitchFamily="34" charset="0"/>
                          <a:cs typeface="Times New Roman" pitchFamily="18" charset="0"/>
                        </a:rPr>
                        <a:t>Общая продолжительность военной службы по контракту три года</a:t>
                      </a:r>
                      <a:endParaRPr lang="ru-RU" sz="800" dirty="0" smtClean="0">
                        <a:effectLst/>
                        <a:latin typeface="Arial" panose="020B0604020202020204" pitchFamily="34" charset="0"/>
                        <a:ea typeface="Times New Roman" panose="02020603050405020304" pitchFamily="18" charset="0"/>
                        <a:cs typeface="Times New Roman" pitchFamily="18" charset="0"/>
                      </a:endParaRPr>
                    </a:p>
                    <a:p>
                      <a:pPr algn="ctr">
                        <a:lnSpc>
                          <a:spcPct val="100000"/>
                        </a:lnSpc>
                        <a:spcAft>
                          <a:spcPts val="0"/>
                        </a:spcAft>
                      </a:pPr>
                      <a:endParaRPr lang="ru-RU" sz="800" dirty="0">
                        <a:effectLst/>
                        <a:latin typeface="Arial" panose="020B0604020202020204" pitchFamily="34" charset="0"/>
                        <a:ea typeface="Calibri" panose="020F0502020204030204" pitchFamily="34" charset="0"/>
                        <a:cs typeface="Times New Roman" pitchFamily="18" charset="0"/>
                      </a:endParaRPr>
                    </a:p>
                  </a:txBody>
                  <a:tcPr marL="27857" marR="27857" marT="0" marB="0"/>
                </a:tc>
              </a:tr>
            </a:tbl>
          </a:graphicData>
        </a:graphic>
      </p:graphicFrame>
    </p:spTree>
    <p:extLst>
      <p:ext uri="{BB962C8B-B14F-4D97-AF65-F5344CB8AC3E}">
        <p14:creationId xmlns:p14="http://schemas.microsoft.com/office/powerpoint/2010/main" val="152987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30"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65" y="1235868"/>
            <a:ext cx="1327150" cy="138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20224" y="-4336097"/>
            <a:ext cx="489171"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369248" y="23134"/>
            <a:ext cx="8640960" cy="338554"/>
          </a:xfrm>
          <a:prstGeom prst="rect">
            <a:avLst/>
          </a:prstGeom>
        </p:spPr>
        <p:txBody>
          <a:bodyPr>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Порядок включения военнослужащих в реестр участников НИС</a:t>
            </a:r>
          </a:p>
        </p:txBody>
      </p:sp>
      <p:sp>
        <p:nvSpPr>
          <p:cNvPr id="634" name="Овал 633"/>
          <p:cNvSpPr/>
          <p:nvPr/>
        </p:nvSpPr>
        <p:spPr>
          <a:xfrm>
            <a:off x="8658903" y="78251"/>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268" eaLnBrk="1" fontAlgn="auto" hangingPunct="1">
              <a:spcBef>
                <a:spcPts val="0"/>
              </a:spcBef>
              <a:spcAft>
                <a:spcPts val="0"/>
              </a:spcAft>
              <a:defRPr/>
            </a:pPr>
            <a:r>
              <a:rPr lang="ru-RU" sz="140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7</a:t>
            </a:r>
          </a:p>
        </p:txBody>
      </p:sp>
      <p:pic>
        <p:nvPicPr>
          <p:cNvPr id="62" name="Рисунок 61"/>
          <p:cNvPicPr>
            <a:picLocks noChangeAspect="1"/>
          </p:cNvPicPr>
          <p:nvPr/>
        </p:nvPicPr>
        <p:blipFill>
          <a:blip r:embed="rId7"/>
          <a:stretch>
            <a:fillRect/>
          </a:stretch>
        </p:blipFill>
        <p:spPr>
          <a:xfrm>
            <a:off x="63500" y="11117"/>
            <a:ext cx="382588" cy="415925"/>
          </a:xfrm>
          <a:prstGeom prst="rect">
            <a:avLst/>
          </a:prstGeom>
          <a:effectLst>
            <a:outerShdw blurRad="38100" dist="38100" dir="2700000" algn="tl" rotWithShape="0">
              <a:prstClr val="black">
                <a:alpha val="40000"/>
              </a:prstClr>
            </a:outerShdw>
          </a:effectLst>
        </p:spPr>
      </p:pic>
      <p:pic>
        <p:nvPicPr>
          <p:cNvPr id="922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834004"/>
            <a:ext cx="2163090" cy="178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Схема 26"/>
          <p:cNvGraphicFramePr/>
          <p:nvPr>
            <p:extLst>
              <p:ext uri="{D42A27DB-BD31-4B8C-83A1-F6EECF244321}">
                <p14:modId xmlns:p14="http://schemas.microsoft.com/office/powerpoint/2010/main" val="429771855"/>
              </p:ext>
            </p:extLst>
          </p:nvPr>
        </p:nvGraphicFramePr>
        <p:xfrm>
          <a:off x="2566725" y="2444629"/>
          <a:ext cx="2774560" cy="17310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Shape 27"/>
          <p:cNvSpPr/>
          <p:nvPr/>
        </p:nvSpPr>
        <p:spPr>
          <a:xfrm rot="13169241">
            <a:off x="5898180" y="2419316"/>
            <a:ext cx="1343628" cy="1206566"/>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32" name="Прямоугольник 28"/>
          <p:cNvSpPr>
            <a:spLocks noChangeArrowheads="1"/>
          </p:cNvSpPr>
          <p:nvPr/>
        </p:nvSpPr>
        <p:spPr bwMode="auto">
          <a:xfrm>
            <a:off x="446088" y="486414"/>
            <a:ext cx="8230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400" dirty="0" smtClean="0">
                <a:solidFill>
                  <a:srgbClr val="3C4A5E"/>
                </a:solidFill>
                <a:latin typeface="Impact" pitchFamily="34" charset="0"/>
                <a:cs typeface="Arial" charset="0"/>
              </a:rPr>
              <a:t>Обязательный </a:t>
            </a:r>
            <a:r>
              <a:rPr lang="ru-RU" altLang="ru-RU" sz="1400" dirty="0">
                <a:solidFill>
                  <a:srgbClr val="3C4A5E"/>
                </a:solidFill>
                <a:latin typeface="Impact" pitchFamily="34" charset="0"/>
                <a:cs typeface="Arial" charset="0"/>
              </a:rPr>
              <a:t>порядок включения военнослужащих в реестр участников </a:t>
            </a:r>
            <a:r>
              <a:rPr lang="ru-RU" altLang="ru-RU" sz="1400" dirty="0" smtClean="0">
                <a:solidFill>
                  <a:srgbClr val="3C4A5E"/>
                </a:solidFill>
                <a:latin typeface="Impact" pitchFamily="34" charset="0"/>
                <a:cs typeface="Arial" charset="0"/>
              </a:rPr>
              <a:t>НИС</a:t>
            </a:r>
            <a:endParaRPr lang="ru-RU" altLang="ru-RU" sz="1400" dirty="0">
              <a:solidFill>
                <a:srgbClr val="3C4A5E"/>
              </a:solidFill>
              <a:latin typeface="Impact" pitchFamily="34" charset="0"/>
              <a:cs typeface="Arial" charset="0"/>
            </a:endParaRPr>
          </a:p>
        </p:txBody>
      </p:sp>
      <p:sp>
        <p:nvSpPr>
          <p:cNvPr id="21" name="TextBox 20"/>
          <p:cNvSpPr txBox="1"/>
          <p:nvPr/>
        </p:nvSpPr>
        <p:spPr>
          <a:xfrm>
            <a:off x="7472109" y="2694728"/>
            <a:ext cx="1366794" cy="307777"/>
          </a:xfrm>
          <a:prstGeom prst="rect">
            <a:avLst/>
          </a:prstGeom>
          <a:noFill/>
          <a:effectLst>
            <a:softEdge rad="63500"/>
          </a:effectLst>
        </p:spPr>
        <p:txBody>
          <a:bodyPr wrap="square" anchor="ctr">
            <a:spAutoFit/>
          </a:bodyPr>
          <a:lstStyle/>
          <a:p>
            <a:pPr algn="ctr">
              <a:defRPr/>
            </a:pPr>
            <a:r>
              <a:rPr lang="ru-RU" sz="1400" dirty="0" smtClean="0">
                <a:latin typeface="Impact" panose="020B0806030902050204" pitchFamily="34" charset="0"/>
                <a:cs typeface="Times New Roman" panose="02020603050405020304" pitchFamily="18" charset="0"/>
              </a:rPr>
              <a:t>Департамент</a:t>
            </a:r>
            <a:endParaRPr lang="ru-RU" sz="1400" dirty="0">
              <a:latin typeface="Impact" panose="020B0806030902050204" pitchFamily="34" charset="0"/>
              <a:cs typeface="Times New Roman" panose="02020603050405020304" pitchFamily="18" charset="0"/>
            </a:endParaRPr>
          </a:p>
        </p:txBody>
      </p:sp>
      <p:grpSp>
        <p:nvGrpSpPr>
          <p:cNvPr id="25" name="Группа 634"/>
          <p:cNvGrpSpPr>
            <a:grpSpLocks/>
          </p:cNvGrpSpPr>
          <p:nvPr/>
        </p:nvGrpSpPr>
        <p:grpSpPr bwMode="auto">
          <a:xfrm>
            <a:off x="-30486" y="451906"/>
            <a:ext cx="9174486" cy="50482"/>
            <a:chOff x="827584" y="5524078"/>
            <a:chExt cx="5688632" cy="699236"/>
          </a:xfrm>
        </p:grpSpPr>
        <p:sp>
          <p:nvSpPr>
            <p:cNvPr id="26" name="Прямоугольник 25"/>
            <p:cNvSpPr/>
            <p:nvPr/>
          </p:nvSpPr>
          <p:spPr>
            <a:xfrm>
              <a:off x="827584" y="5524078"/>
              <a:ext cx="5688632" cy="357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sp>
          <p:nvSpPr>
            <p:cNvPr id="31" name="Прямоугольник 30"/>
            <p:cNvSpPr/>
            <p:nvPr/>
          </p:nvSpPr>
          <p:spPr>
            <a:xfrm>
              <a:off x="827584" y="5865563"/>
              <a:ext cx="5688632" cy="3577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fontAlgn="auto">
                <a:spcBef>
                  <a:spcPts val="0"/>
                </a:spcBef>
                <a:spcAft>
                  <a:spcPts val="0"/>
                </a:spcAft>
                <a:defRPr/>
              </a:pPr>
              <a:endParaRPr lang="ru-RU" sz="1013" dirty="0">
                <a:solidFill>
                  <a:prstClr val="white"/>
                </a:solidFill>
              </a:endParaRPr>
            </a:p>
          </p:txBody>
        </p:sp>
      </p:grpSp>
      <p:pic>
        <p:nvPicPr>
          <p:cNvPr id="33" name="Рисунок 16"/>
          <p:cNvPicPr>
            <a:picLocks noChangeAspect="1"/>
          </p:cNvPicPr>
          <p:nvPr/>
        </p:nvPicPr>
        <p:blipFill>
          <a:blip r:embed="rId14"/>
          <a:srcRect/>
          <a:stretch>
            <a:fillRect/>
          </a:stretch>
        </p:blipFill>
        <p:spPr bwMode="auto">
          <a:xfrm>
            <a:off x="40274" y="849009"/>
            <a:ext cx="1054100" cy="15763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Стрелка вправо 33"/>
          <p:cNvSpPr/>
          <p:nvPr/>
        </p:nvSpPr>
        <p:spPr>
          <a:xfrm>
            <a:off x="1023056" y="1809698"/>
            <a:ext cx="982582" cy="484172"/>
          </a:xfrm>
          <a:prstGeom prst="rightArrow">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Impact" panose="020B0806030902050204" pitchFamily="34" charset="0"/>
              </a:rPr>
              <a:t>Рапорт</a:t>
            </a:r>
            <a:endParaRPr lang="ru-RU" sz="1400" dirty="0">
              <a:latin typeface="Impact" panose="020B0806030902050204" pitchFamily="34" charset="0"/>
            </a:endParaRPr>
          </a:p>
        </p:txBody>
      </p:sp>
      <p:sp>
        <p:nvSpPr>
          <p:cNvPr id="36" name="Стрелка вправо 35"/>
          <p:cNvSpPr/>
          <p:nvPr/>
        </p:nvSpPr>
        <p:spPr>
          <a:xfrm>
            <a:off x="3415002" y="1662345"/>
            <a:ext cx="1175175" cy="884222"/>
          </a:xfrm>
          <a:prstGeom prst="rightArrow">
            <a:avLst>
              <a:gd name="adj1" fmla="val 50000"/>
              <a:gd name="adj2" fmla="val 2204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Impact" panose="020B0806030902050204" pitchFamily="34" charset="0"/>
              </a:rPr>
              <a:t>Список + документы</a:t>
            </a:r>
            <a:endParaRPr lang="ru-RU" sz="1200" dirty="0">
              <a:latin typeface="Impact" panose="020B0806030902050204" pitchFamily="34" charset="0"/>
            </a:endParaRPr>
          </a:p>
        </p:txBody>
      </p:sp>
      <p:sp>
        <p:nvSpPr>
          <p:cNvPr id="38" name="Стрелка вправо 37"/>
          <p:cNvSpPr/>
          <p:nvPr/>
        </p:nvSpPr>
        <p:spPr>
          <a:xfrm>
            <a:off x="5940152" y="1682471"/>
            <a:ext cx="1098562" cy="864096"/>
          </a:xfrm>
          <a:prstGeom prs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Impact" panose="020B0806030902050204" pitchFamily="34" charset="0"/>
              </a:rPr>
              <a:t>Сводный список</a:t>
            </a:r>
            <a:endParaRPr lang="ru-RU" sz="1200" dirty="0">
              <a:latin typeface="Impact" panose="020B0806030902050204" pitchFamily="34" charset="0"/>
            </a:endParaRPr>
          </a:p>
        </p:txBody>
      </p:sp>
      <p:sp>
        <p:nvSpPr>
          <p:cNvPr id="39" name="TextBox 38"/>
          <p:cNvSpPr txBox="1"/>
          <p:nvPr/>
        </p:nvSpPr>
        <p:spPr>
          <a:xfrm>
            <a:off x="4564809" y="2694729"/>
            <a:ext cx="1275161" cy="307777"/>
          </a:xfrm>
          <a:prstGeom prst="rect">
            <a:avLst/>
          </a:prstGeom>
          <a:noFill/>
          <a:effectLst>
            <a:softEdge rad="63500"/>
          </a:effectLst>
        </p:spPr>
        <p:txBody>
          <a:bodyPr wrap="square" anchor="ctr">
            <a:spAutoFit/>
          </a:bodyPr>
          <a:lstStyle/>
          <a:p>
            <a:pPr algn="ctr">
              <a:defRPr/>
            </a:pPr>
            <a:r>
              <a:rPr lang="ru-RU" sz="1400" dirty="0" smtClean="0">
                <a:latin typeface="Impact" panose="020B0806030902050204" pitchFamily="34" charset="0"/>
                <a:cs typeface="Times New Roman" panose="02020603050405020304" pitchFamily="18" charset="0"/>
              </a:rPr>
              <a:t>Филиал ФГАУ</a:t>
            </a:r>
            <a:endParaRPr lang="ru-RU" sz="1400" dirty="0">
              <a:latin typeface="Impact" panose="020B0806030902050204" pitchFamily="34" charset="0"/>
              <a:cs typeface="Times New Roman" panose="02020603050405020304" pitchFamily="18" charset="0"/>
            </a:endParaRPr>
          </a:p>
        </p:txBody>
      </p:sp>
      <p:sp>
        <p:nvSpPr>
          <p:cNvPr id="40" name="TextBox 39"/>
          <p:cNvSpPr txBox="1"/>
          <p:nvPr/>
        </p:nvSpPr>
        <p:spPr>
          <a:xfrm>
            <a:off x="3339891" y="974258"/>
            <a:ext cx="118109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Impact" panose="020B0806030902050204" pitchFamily="34" charset="0"/>
              </a:rPr>
              <a:t>до 1 числа ежемесячно</a:t>
            </a:r>
            <a:endParaRPr lang="ru-RU" sz="1200" dirty="0">
              <a:latin typeface="Impact" panose="020B0806030902050204" pitchFamily="34" charset="0"/>
            </a:endParaRPr>
          </a:p>
        </p:txBody>
      </p:sp>
      <p:sp>
        <p:nvSpPr>
          <p:cNvPr id="41" name="TextBox 40"/>
          <p:cNvSpPr txBox="1"/>
          <p:nvPr/>
        </p:nvSpPr>
        <p:spPr>
          <a:xfrm>
            <a:off x="5940777" y="974258"/>
            <a:ext cx="118109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Impact" panose="020B0806030902050204" pitchFamily="34" charset="0"/>
              </a:rPr>
              <a:t>до 5 числа ежемесячно</a:t>
            </a:r>
            <a:endParaRPr lang="ru-RU" sz="1200" dirty="0">
              <a:latin typeface="Impact" panose="020B0806030902050204" pitchFamily="34" charset="0"/>
            </a:endParaRPr>
          </a:p>
        </p:txBody>
      </p:sp>
      <p:sp>
        <p:nvSpPr>
          <p:cNvPr id="44" name="TextBox 43"/>
          <p:cNvSpPr txBox="1"/>
          <p:nvPr/>
        </p:nvSpPr>
        <p:spPr>
          <a:xfrm>
            <a:off x="3337944" y="3363838"/>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5" name="TextBox 44"/>
          <p:cNvSpPr txBox="1"/>
          <p:nvPr/>
        </p:nvSpPr>
        <p:spPr>
          <a:xfrm>
            <a:off x="6084168" y="3366925"/>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6" name="TextBox 45"/>
          <p:cNvSpPr txBox="1"/>
          <p:nvPr/>
        </p:nvSpPr>
        <p:spPr>
          <a:xfrm>
            <a:off x="859701" y="3363838"/>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уведомление</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47" name="Shape 46"/>
          <p:cNvSpPr/>
          <p:nvPr/>
        </p:nvSpPr>
        <p:spPr>
          <a:xfrm rot="12987688">
            <a:off x="581127" y="2501529"/>
            <a:ext cx="1494381" cy="104214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Прямоугольник 28"/>
          <p:cNvSpPr>
            <a:spLocks noChangeArrowheads="1"/>
          </p:cNvSpPr>
          <p:nvPr/>
        </p:nvSpPr>
        <p:spPr bwMode="auto">
          <a:xfrm>
            <a:off x="35496" y="4815031"/>
            <a:ext cx="876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200" dirty="0" smtClean="0">
                <a:solidFill>
                  <a:srgbClr val="FF0000"/>
                </a:solidFill>
                <a:latin typeface="Impact" pitchFamily="34" charset="0"/>
                <a:cs typeface="Arial" charset="0"/>
              </a:rPr>
              <a:t>Несвоевременное </a:t>
            </a:r>
            <a:r>
              <a:rPr lang="ru-RU" altLang="ru-RU" sz="1200" dirty="0">
                <a:solidFill>
                  <a:srgbClr val="FF0000"/>
                </a:solidFill>
                <a:latin typeface="Impact" pitchFamily="34" charset="0"/>
                <a:cs typeface="Arial" charset="0"/>
              </a:rPr>
              <a:t>включение военнослужащего в реестр участников НИС </a:t>
            </a:r>
            <a:r>
              <a:rPr lang="ru-RU" altLang="ru-RU" sz="1200" dirty="0" smtClean="0">
                <a:solidFill>
                  <a:srgbClr val="FF0000"/>
                </a:solidFill>
                <a:latin typeface="Impact" pitchFamily="34" charset="0"/>
                <a:cs typeface="Arial" charset="0"/>
              </a:rPr>
              <a:t>приводит к </a:t>
            </a:r>
            <a:r>
              <a:rPr lang="ru-RU" altLang="ru-RU" sz="1200" dirty="0">
                <a:solidFill>
                  <a:srgbClr val="FF0000"/>
                </a:solidFill>
                <a:latin typeface="Impact" pitchFamily="34" charset="0"/>
                <a:cs typeface="Arial" charset="0"/>
              </a:rPr>
              <a:t>потере инвестиционного дохода</a:t>
            </a:r>
          </a:p>
        </p:txBody>
      </p:sp>
      <p:sp>
        <p:nvSpPr>
          <p:cNvPr id="50" name="Вертикальный свиток 49"/>
          <p:cNvSpPr/>
          <p:nvPr/>
        </p:nvSpPr>
        <p:spPr>
          <a:xfrm rot="19543446">
            <a:off x="3806059" y="3655333"/>
            <a:ext cx="373061" cy="460772"/>
          </a:xfrm>
          <a:prstGeom prst="verticalScroll">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7" name="TextBox 36"/>
          <p:cNvSpPr txBox="1"/>
          <p:nvPr/>
        </p:nvSpPr>
        <p:spPr>
          <a:xfrm rot="19180198">
            <a:off x="728068" y="1725894"/>
            <a:ext cx="1710117"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100" dirty="0" smtClean="0">
                <a:latin typeface="Impact" panose="020B0806030902050204" pitchFamily="34" charset="0"/>
              </a:rPr>
              <a:t>Наличие рапорта не требуется</a:t>
            </a:r>
            <a:endParaRPr lang="ru-RU" sz="1100" dirty="0">
              <a:latin typeface="Impact" panose="020B0806030902050204" pitchFamily="34" charset="0"/>
            </a:endParaRPr>
          </a:p>
        </p:txBody>
      </p:sp>
      <p:sp>
        <p:nvSpPr>
          <p:cNvPr id="42" name="TextBox 41"/>
          <p:cNvSpPr txBox="1"/>
          <p:nvPr/>
        </p:nvSpPr>
        <p:spPr>
          <a:xfrm>
            <a:off x="-30486" y="2496649"/>
            <a:ext cx="1309292" cy="261610"/>
          </a:xfrm>
          <a:prstGeom prst="rect">
            <a:avLst/>
          </a:prstGeom>
          <a:noFill/>
          <a:effectLst>
            <a:softEdge rad="63500"/>
          </a:effectLst>
        </p:spPr>
        <p:txBody>
          <a:bodyPr wrap="square" anchor="ctr">
            <a:spAutoFit/>
          </a:bodyPr>
          <a:lstStyle/>
          <a:p>
            <a:pPr algn="ctr">
              <a:defRPr/>
            </a:pPr>
            <a:r>
              <a:rPr lang="ru-RU" sz="1100" dirty="0" smtClean="0">
                <a:solidFill>
                  <a:schemeClr val="tx2">
                    <a:lumMod val="75000"/>
                  </a:schemeClr>
                </a:solidFill>
                <a:latin typeface="Impact" panose="020B0806030902050204" pitchFamily="34" charset="0"/>
                <a:cs typeface="Times New Roman" panose="02020603050405020304" pitchFamily="18" charset="0"/>
              </a:rPr>
              <a:t>военнослужащий</a:t>
            </a:r>
            <a:endParaRPr lang="ru-RU" sz="1100" dirty="0">
              <a:solidFill>
                <a:schemeClr val="tx2">
                  <a:lumMod val="75000"/>
                </a:schemeClr>
              </a:solidFill>
              <a:latin typeface="Impact" panose="020B0806030902050204" pitchFamily="34" charset="0"/>
              <a:cs typeface="Times New Roman" panose="02020603050405020304" pitchFamily="18" charset="0"/>
            </a:endParaRPr>
          </a:p>
        </p:txBody>
      </p:sp>
      <p:sp>
        <p:nvSpPr>
          <p:cNvPr id="35" name="Прямоугольник 34"/>
          <p:cNvSpPr/>
          <p:nvPr/>
        </p:nvSpPr>
        <p:spPr>
          <a:xfrm>
            <a:off x="2032262" y="1658370"/>
            <a:ext cx="1307629" cy="78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Impact" panose="020B0806030902050204" pitchFamily="34" charset="0"/>
              </a:rPr>
              <a:t>Командир в/ч, </a:t>
            </a:r>
            <a:r>
              <a:rPr lang="ru-RU" sz="1400" dirty="0" smtClean="0">
                <a:latin typeface="Impact" panose="020B0806030902050204" pitchFamily="34" charset="0"/>
              </a:rPr>
              <a:t>ВВУЗ</a:t>
            </a:r>
            <a:endParaRPr lang="ru-RU" sz="1400" dirty="0">
              <a:latin typeface="Impact" panose="020B0806030902050204" pitchFamily="34" charset="0"/>
            </a:endParaRPr>
          </a:p>
        </p:txBody>
      </p:sp>
      <p:pic>
        <p:nvPicPr>
          <p:cNvPr id="43" name="Picture 4"/>
          <p:cNvPicPr>
            <a:picLocks noChangeAspect="1" noChangeArrowheads="1"/>
          </p:cNvPicPr>
          <p:nvPr/>
        </p:nvPicPr>
        <p:blipFill>
          <a:blip r:embed="rId15"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rot="19749226">
            <a:off x="8204432" y="2948946"/>
            <a:ext cx="885514" cy="930993"/>
          </a:xfrm>
          <a:prstGeom prst="rect">
            <a:avLst/>
          </a:prstGeom>
          <a:noFill/>
          <a:ln>
            <a:noFill/>
          </a:ln>
          <a:effectLst>
            <a:outerShdw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chart"/>
          <p:cNvPicPr>
            <a:picLocks noChangeAspect="1"/>
          </p:cNvPicPr>
          <p:nvPr/>
        </p:nvPicPr>
        <p:blipFill>
          <a:blip r:embed="rId16"/>
          <a:stretch>
            <a:fillRect/>
          </a:stretch>
        </p:blipFill>
        <p:spPr>
          <a:xfrm>
            <a:off x="3274270" y="3504568"/>
            <a:ext cx="1317559" cy="1152141"/>
          </a:xfrm>
          <a:prstGeom prst="rect">
            <a:avLst/>
          </a:prstGeom>
        </p:spPr>
      </p:pic>
      <p:pic>
        <p:nvPicPr>
          <p:cNvPr id="53" name="chart"/>
          <p:cNvPicPr>
            <a:picLocks noChangeAspect="1"/>
          </p:cNvPicPr>
          <p:nvPr/>
        </p:nvPicPr>
        <p:blipFill>
          <a:blip r:embed="rId16"/>
          <a:stretch>
            <a:fillRect/>
          </a:stretch>
        </p:blipFill>
        <p:spPr>
          <a:xfrm>
            <a:off x="714702" y="3504568"/>
            <a:ext cx="1317559" cy="1152141"/>
          </a:xfrm>
          <a:prstGeom prst="rect">
            <a:avLst/>
          </a:prstGeom>
        </p:spPr>
      </p:pic>
      <p:pic>
        <p:nvPicPr>
          <p:cNvPr id="55" name="chart"/>
          <p:cNvPicPr>
            <a:picLocks noChangeAspect="1"/>
          </p:cNvPicPr>
          <p:nvPr/>
        </p:nvPicPr>
        <p:blipFill>
          <a:blip r:embed="rId16"/>
          <a:stretch>
            <a:fillRect/>
          </a:stretch>
        </p:blipFill>
        <p:spPr>
          <a:xfrm>
            <a:off x="6084168" y="3515982"/>
            <a:ext cx="1317559" cy="1152141"/>
          </a:xfrm>
          <a:prstGeom prst="rect">
            <a:avLst/>
          </a:prstGeom>
        </p:spPr>
      </p:pic>
      <p:pic>
        <p:nvPicPr>
          <p:cNvPr id="56" name="Picture 3" descr="C:\Users\dgo_47_milpro\Pictures\денга\images (8).jpg"/>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7957511" y="4756775"/>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dgo_47_milpro\Pictures\денга\images (8).jpg"/>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8317551" y="4515966"/>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dgo_47_milpro\Pictures\денга\images (8).jpg"/>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8460432" y="4756775"/>
            <a:ext cx="574929" cy="263247"/>
          </a:xfrm>
          <a:prstGeom prst="rect">
            <a:avLst/>
          </a:prstGeom>
          <a:noFill/>
          <a:extLst>
            <a:ext uri="{909E8E84-426E-40DD-AFC4-6F175D3DCCD1}">
              <a14:hiddenFill xmlns:a14="http://schemas.microsoft.com/office/drawing/2010/main">
                <a:solidFill>
                  <a:srgbClr val="FFFFFF"/>
                </a:solidFill>
              </a14:hiddenFill>
            </a:ext>
          </a:extLst>
        </p:spPr>
      </p:pic>
      <p:sp>
        <p:nvSpPr>
          <p:cNvPr id="49" name="Прямоугольник 28"/>
          <p:cNvSpPr>
            <a:spLocks noChangeArrowheads="1"/>
          </p:cNvSpPr>
          <p:nvPr/>
        </p:nvSpPr>
        <p:spPr bwMode="auto">
          <a:xfrm>
            <a:off x="35496" y="3828985"/>
            <a:ext cx="8625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ru-RU" altLang="ru-RU" sz="1600" dirty="0" smtClean="0">
                <a:solidFill>
                  <a:srgbClr val="FF0000"/>
                </a:solidFill>
                <a:latin typeface="Impact" pitchFamily="34" charset="0"/>
                <a:cs typeface="Arial" charset="0"/>
              </a:rPr>
              <a:t>Уведомление о включении в реестр участников НИС в отношении выпускников хранятся в филиалах ФГАУ «Росжилкомплекс» по месту нахождения ВУЗа и направляются по запросу войсковой части в которой проходит военную службу выпускник.</a:t>
            </a:r>
            <a:endParaRPr lang="ru-RU" altLang="ru-RU" sz="1600" dirty="0">
              <a:solidFill>
                <a:srgbClr val="FF0000"/>
              </a:solidFill>
              <a:latin typeface="Impact" pitchFamily="34" charset="0"/>
              <a:cs typeface="Arial" charset="0"/>
            </a:endParaRPr>
          </a:p>
        </p:txBody>
      </p:sp>
    </p:spTree>
    <p:extLst>
      <p:ext uri="{BB962C8B-B14F-4D97-AF65-F5344CB8AC3E}">
        <p14:creationId xmlns:p14="http://schemas.microsoft.com/office/powerpoint/2010/main" val="2145602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6137"/>
            <a:ext cx="8768208" cy="44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28"/>
          <p:cNvSpPr txBox="1">
            <a:spLocks noChangeArrowheads="1"/>
          </p:cNvSpPr>
          <p:nvPr/>
        </p:nvSpPr>
        <p:spPr bwMode="auto">
          <a:xfrm>
            <a:off x="2339759" y="2617786"/>
            <a:ext cx="861133" cy="230832"/>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00">
                <a:solidFill>
                  <a:schemeClr val="tx1"/>
                </a:solidFill>
                <a:latin typeface="Times New Roman" pitchFamily="18" charset="0"/>
              </a:defRPr>
            </a:lvl1pPr>
            <a:lvl2pPr marL="742950" indent="-285750" eaLnBrk="0" hangingPunct="0">
              <a:spcBef>
                <a:spcPct val="20000"/>
              </a:spcBef>
              <a:buChar char="–"/>
              <a:defRPr sz="1300">
                <a:solidFill>
                  <a:schemeClr val="tx1"/>
                </a:solidFill>
                <a:latin typeface="Times New Roman" pitchFamily="18" charset="0"/>
              </a:defRPr>
            </a:lvl2pPr>
            <a:lvl3pPr marL="1143000" indent="-228600" eaLnBrk="0" hangingPunct="0">
              <a:spcBef>
                <a:spcPct val="20000"/>
              </a:spcBef>
              <a:buChar char="•"/>
              <a:defRPr sz="1100">
                <a:solidFill>
                  <a:schemeClr val="tx1"/>
                </a:solidFill>
                <a:latin typeface="Times New Roman" pitchFamily="18" charset="0"/>
              </a:defRPr>
            </a:lvl3pPr>
            <a:lvl4pPr marL="1600200" indent="-228600" eaLnBrk="0" hangingPunct="0">
              <a:spcBef>
                <a:spcPct val="20000"/>
              </a:spcBef>
              <a:buChar char="–"/>
              <a:defRPr sz="900">
                <a:solidFill>
                  <a:schemeClr val="tx1"/>
                </a:solidFill>
                <a:latin typeface="Times New Roman" pitchFamily="18" charset="0"/>
              </a:defRPr>
            </a:lvl4pPr>
            <a:lvl5pPr marL="2057400" indent="-228600" eaLnBrk="0" hangingPunct="0">
              <a:spcBef>
                <a:spcPct val="20000"/>
              </a:spcBef>
              <a:buChar char="»"/>
              <a:defRPr sz="9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9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9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9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900">
                <a:solidFill>
                  <a:schemeClr val="tx1"/>
                </a:solidFill>
                <a:latin typeface="Times New Roman" pitchFamily="18" charset="0"/>
              </a:defRPr>
            </a:lvl9pPr>
          </a:lstStyle>
          <a:p>
            <a:pPr>
              <a:spcBef>
                <a:spcPct val="0"/>
              </a:spcBef>
              <a:buFontTx/>
              <a:buNone/>
            </a:pPr>
            <a:r>
              <a:rPr lang="ru-RU" altLang="ru-RU" sz="900" dirty="0" smtClean="0">
                <a:ln>
                  <a:solidFill>
                    <a:schemeClr val="bg1">
                      <a:lumMod val="65000"/>
                    </a:schemeClr>
                  </a:solidFill>
                </a:ln>
                <a:solidFill>
                  <a:schemeClr val="tx2">
                    <a:lumMod val="20000"/>
                    <a:lumOff val="80000"/>
                  </a:schemeClr>
                </a:solidFill>
                <a:latin typeface="Impact" pitchFamily="34" charset="0"/>
                <a:cs typeface="Arial" charset="0"/>
              </a:rPr>
              <a:t>ЕКАТЕРИНБУРГ</a:t>
            </a:r>
          </a:p>
        </p:txBody>
      </p:sp>
      <p:pic>
        <p:nvPicPr>
          <p:cNvPr id="34" name="Picture 52"/>
          <p:cNvPicPr>
            <a:picLocks noChangeAspect="1" noChangeArrowheads="1"/>
          </p:cNvPicPr>
          <p:nvPr/>
        </p:nvPicPr>
        <p:blipFill>
          <a:blip r:embed="rId4">
            <a:extLst>
              <a:ext uri="{BEBA8EAE-BF5A-486C-A8C5-ECC9F3942E4B}">
                <a14:imgProps xmlns:a14="http://schemas.microsoft.com/office/drawing/2010/main">
                  <a14:imgLayer r:embed="rId5">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438185" y="2767014"/>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41099" y="-4371671"/>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fontAlgn="auto">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sp>
        <p:nvSpPr>
          <p:cNvPr id="632" name="Прямоугольник 631"/>
          <p:cNvSpPr/>
          <p:nvPr/>
        </p:nvSpPr>
        <p:spPr>
          <a:xfrm>
            <a:off x="260350" y="34925"/>
            <a:ext cx="8439150" cy="338554"/>
          </a:xfrm>
          <a:prstGeom prst="rect">
            <a:avLst/>
          </a:prstGeom>
        </p:spPr>
        <p:txBody>
          <a:bodyPr>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Основной перечень документов для включения в реестр участников НИС</a:t>
            </a:r>
          </a:p>
        </p:txBody>
      </p:sp>
      <p:sp>
        <p:nvSpPr>
          <p:cNvPr id="634" name="Овал 633"/>
          <p:cNvSpPr/>
          <p:nvPr/>
        </p:nvSpPr>
        <p:spPr>
          <a:xfrm>
            <a:off x="8658903" y="63552"/>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fontAlgn="auto">
              <a:spcBef>
                <a:spcPts val="0"/>
              </a:spcBef>
              <a:spcAft>
                <a:spcPts val="0"/>
              </a:spcAft>
              <a:defRPr/>
            </a:pPr>
            <a:r>
              <a:rPr lang="ru-RU" sz="135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8</a:t>
            </a:r>
            <a:endParaRPr lang="ru-RU" sz="135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pic>
        <p:nvPicPr>
          <p:cNvPr id="639" name="Рисунок 638"/>
          <p:cNvPicPr>
            <a:picLocks noChangeAspect="1"/>
          </p:cNvPicPr>
          <p:nvPr/>
        </p:nvPicPr>
        <p:blipFill>
          <a:blip r:embed="rId6"/>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grpSp>
        <p:nvGrpSpPr>
          <p:cNvPr id="31" name="Группа 634"/>
          <p:cNvGrpSpPr>
            <a:grpSpLocks/>
          </p:cNvGrpSpPr>
          <p:nvPr/>
        </p:nvGrpSpPr>
        <p:grpSpPr bwMode="auto">
          <a:xfrm>
            <a:off x="-14282" y="415925"/>
            <a:ext cx="9158288" cy="69850"/>
            <a:chOff x="827584" y="5524078"/>
            <a:chExt cx="5688632" cy="699236"/>
          </a:xfrm>
        </p:grpSpPr>
        <p:sp>
          <p:nvSpPr>
            <p:cNvPr id="32" name="Прямоугольник 31"/>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35" name="Прямоугольник 34"/>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sp>
        <p:nvSpPr>
          <p:cNvPr id="36" name="Прямоугольник 28"/>
          <p:cNvSpPr>
            <a:spLocks noChangeArrowheads="1"/>
          </p:cNvSpPr>
          <p:nvPr/>
        </p:nvSpPr>
        <p:spPr bwMode="auto">
          <a:xfrm>
            <a:off x="409872" y="526137"/>
            <a:ext cx="8230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ru-RU" altLang="ru-RU" sz="1400" dirty="0">
              <a:solidFill>
                <a:srgbClr val="3C4A5E"/>
              </a:solidFill>
              <a:latin typeface="Impact" pitchFamily="34" charset="0"/>
              <a:cs typeface="Arial" charset="0"/>
            </a:endParaRPr>
          </a:p>
        </p:txBody>
      </p:sp>
      <p:sp>
        <p:nvSpPr>
          <p:cNvPr id="7" name="Прямоугольник 6"/>
          <p:cNvSpPr/>
          <p:nvPr/>
        </p:nvSpPr>
        <p:spPr>
          <a:xfrm>
            <a:off x="93810" y="526137"/>
            <a:ext cx="8925918" cy="4632037"/>
          </a:xfrm>
          <a:prstGeom prst="rect">
            <a:avLst/>
          </a:prstGeom>
        </p:spPr>
        <p:txBody>
          <a:bodyPr wrap="square">
            <a:spAutoFit/>
          </a:bodyPr>
          <a:lstStyle/>
          <a:p>
            <a:r>
              <a:rPr lang="ru-RU" sz="1300" dirty="0" smtClean="0">
                <a:solidFill>
                  <a:schemeClr val="tx2">
                    <a:lumMod val="75000"/>
                  </a:schemeClr>
                </a:solidFill>
                <a:latin typeface="Impact" panose="020B0806030902050204" pitchFamily="34" charset="0"/>
              </a:rPr>
              <a:t>1. Сопроводительное </a:t>
            </a:r>
            <a:r>
              <a:rPr lang="ru-RU" sz="1300" dirty="0">
                <a:solidFill>
                  <a:schemeClr val="tx2">
                    <a:lumMod val="75000"/>
                  </a:schemeClr>
                </a:solidFill>
                <a:latin typeface="Impact" panose="020B0806030902050204" pitchFamily="34" charset="0"/>
              </a:rPr>
              <a:t>письмо, зарегистрированное в войсковой части</a:t>
            </a:r>
            <a:r>
              <a:rPr lang="ru-RU" sz="1300" dirty="0" smtClean="0">
                <a:solidFill>
                  <a:schemeClr val="tx2">
                    <a:lumMod val="75000"/>
                  </a:schemeClr>
                </a:solidFill>
                <a:latin typeface="Impact" panose="020B0806030902050204" pitchFamily="34" charset="0"/>
              </a:rPr>
              <a:t>.</a:t>
            </a:r>
          </a:p>
          <a:p>
            <a:endParaRPr lang="ru-RU" sz="800" dirty="0">
              <a:solidFill>
                <a:schemeClr val="tx2">
                  <a:lumMod val="75000"/>
                </a:schemeClr>
              </a:solidFill>
              <a:latin typeface="Impact" panose="020B0806030902050204" pitchFamily="34" charset="0"/>
            </a:endParaRPr>
          </a:p>
          <a:p>
            <a:r>
              <a:rPr lang="ru-RU" sz="1300" dirty="0">
                <a:solidFill>
                  <a:schemeClr val="tx2">
                    <a:lumMod val="75000"/>
                  </a:schemeClr>
                </a:solidFill>
                <a:latin typeface="Impact" panose="020B0806030902050204" pitchFamily="34" charset="0"/>
              </a:rPr>
              <a:t>2. Личная карточка, (второй экземпляр) заполненная по форме, утвержденной </a:t>
            </a:r>
            <a:r>
              <a:rPr lang="ru-RU" sz="1300" dirty="0" smtClean="0">
                <a:solidFill>
                  <a:schemeClr val="tx2">
                    <a:lumMod val="75000"/>
                  </a:schemeClr>
                </a:solidFill>
                <a:latin typeface="Impact" panose="020B0806030902050204" pitchFamily="34" charset="0"/>
              </a:rPr>
              <a:t>Приказом </a:t>
            </a:r>
            <a:r>
              <a:rPr lang="ru-RU" sz="1300" dirty="0">
                <a:solidFill>
                  <a:schemeClr val="tx2">
                    <a:lumMod val="75000"/>
                  </a:schemeClr>
                </a:solidFill>
                <a:latin typeface="Impact" panose="020B0806030902050204" pitchFamily="34" charset="0"/>
              </a:rPr>
              <a:t>МО РФ № 474 от 03.08.2017г</a:t>
            </a:r>
            <a:r>
              <a:rPr lang="ru-RU" sz="1300" dirty="0" smtClean="0">
                <a:solidFill>
                  <a:schemeClr val="tx2">
                    <a:lumMod val="75000"/>
                  </a:schemeClr>
                </a:solidFill>
                <a:latin typeface="Impact" panose="020B0806030902050204" pitchFamily="34" charset="0"/>
              </a:rPr>
              <a:t>.</a:t>
            </a:r>
          </a:p>
          <a:p>
            <a:endParaRPr lang="ru-RU" sz="800" dirty="0">
              <a:solidFill>
                <a:schemeClr val="tx2">
                  <a:lumMod val="75000"/>
                </a:schemeClr>
              </a:solidFill>
              <a:latin typeface="Impact" panose="020B0806030902050204" pitchFamily="34" charset="0"/>
            </a:endParaRPr>
          </a:p>
          <a:p>
            <a:r>
              <a:rPr lang="ru-RU" sz="1300" dirty="0">
                <a:solidFill>
                  <a:schemeClr val="tx2">
                    <a:lumMod val="75000"/>
                  </a:schemeClr>
                </a:solidFill>
                <a:latin typeface="Impact" panose="020B0806030902050204" pitchFamily="34" charset="0"/>
              </a:rPr>
              <a:t>3. Документы, подтверждающие возникновение основания для включения военнослужащего в </a:t>
            </a:r>
            <a:r>
              <a:rPr lang="ru-RU" sz="1300" dirty="0" smtClean="0">
                <a:solidFill>
                  <a:schemeClr val="tx2">
                    <a:lumMod val="75000"/>
                  </a:schemeClr>
                </a:solidFill>
                <a:latin typeface="Impact" panose="020B0806030902050204" pitchFamily="34" charset="0"/>
              </a:rPr>
              <a:t>реестр</a:t>
            </a:r>
            <a:r>
              <a:rPr lang="en-US" sz="1300" dirty="0" smtClean="0">
                <a:solidFill>
                  <a:schemeClr val="tx2">
                    <a:lumMod val="75000"/>
                  </a:schemeClr>
                </a:solidFill>
                <a:latin typeface="Impact" panose="020B0806030902050204" pitchFamily="34" charset="0"/>
              </a:rPr>
              <a:t>:</a:t>
            </a:r>
            <a:endParaRPr lang="ru-RU" sz="1300" dirty="0" smtClean="0">
              <a:solidFill>
                <a:schemeClr val="tx2">
                  <a:lumMod val="75000"/>
                </a:schemeClr>
              </a:solidFill>
              <a:latin typeface="Impact" panose="020B0806030902050204" pitchFamily="34" charset="0"/>
            </a:endParaRPr>
          </a:p>
          <a:p>
            <a:pPr marL="285750" indent="-285750">
              <a:buFontTx/>
              <a:buChar char="-"/>
            </a:pPr>
            <a:r>
              <a:rPr lang="ru-RU" sz="1300" dirty="0" smtClean="0">
                <a:solidFill>
                  <a:schemeClr val="tx2">
                    <a:lumMod val="75000"/>
                  </a:schemeClr>
                </a:solidFill>
                <a:latin typeface="Impact" panose="020B0806030902050204" pitchFamily="34" charset="0"/>
              </a:rPr>
              <a:t>копию </a:t>
            </a:r>
            <a:r>
              <a:rPr lang="ru-RU" sz="1300" dirty="0">
                <a:solidFill>
                  <a:schemeClr val="tx2">
                    <a:lumMod val="75000"/>
                  </a:schemeClr>
                </a:solidFill>
                <a:latin typeface="Impact" panose="020B0806030902050204" pitchFamily="34" charset="0"/>
              </a:rPr>
              <a:t>послужного списка или выписку из послужного списка с указанием информации о заключении контрактов, об увольнении с военной службы и присвоении воинских званий, </a:t>
            </a:r>
            <a:endParaRPr lang="ru-RU" sz="1300" dirty="0" smtClean="0">
              <a:solidFill>
                <a:schemeClr val="tx2">
                  <a:lumMod val="75000"/>
                </a:schemeClr>
              </a:solidFill>
              <a:latin typeface="Impact" panose="020B0806030902050204" pitchFamily="34" charset="0"/>
            </a:endParaRPr>
          </a:p>
          <a:p>
            <a:pPr marL="285750" indent="-285750">
              <a:buFontTx/>
              <a:buChar char="-"/>
            </a:pPr>
            <a:r>
              <a:rPr lang="ru-RU" sz="1300" dirty="0" smtClean="0">
                <a:solidFill>
                  <a:schemeClr val="tx2">
                    <a:lumMod val="75000"/>
                  </a:schemeClr>
                </a:solidFill>
                <a:latin typeface="Impact" panose="020B0806030902050204" pitchFamily="34" charset="0"/>
              </a:rPr>
              <a:t>копии </a:t>
            </a:r>
            <a:r>
              <a:rPr lang="ru-RU" sz="1300" dirty="0">
                <a:solidFill>
                  <a:schemeClr val="tx2">
                    <a:lumMod val="75000"/>
                  </a:schemeClr>
                </a:solidFill>
                <a:latin typeface="Impact" panose="020B0806030902050204" pitchFamily="34" charset="0"/>
              </a:rPr>
              <a:t>всех </a:t>
            </a:r>
            <a:r>
              <a:rPr lang="ru-RU" sz="1300" dirty="0" smtClean="0">
                <a:solidFill>
                  <a:schemeClr val="tx2">
                    <a:lumMod val="75000"/>
                  </a:schemeClr>
                </a:solidFill>
                <a:latin typeface="Impact" panose="020B0806030902050204" pitchFamily="34" charset="0"/>
              </a:rPr>
              <a:t>контрактов</a:t>
            </a:r>
            <a:r>
              <a:rPr lang="en-US" sz="1300" dirty="0" smtClean="0">
                <a:solidFill>
                  <a:schemeClr val="tx2">
                    <a:lumMod val="75000"/>
                  </a:schemeClr>
                </a:solidFill>
                <a:latin typeface="Impact" panose="020B0806030902050204" pitchFamily="34" charset="0"/>
              </a:rPr>
              <a:t>;</a:t>
            </a:r>
            <a:r>
              <a:rPr lang="ru-RU" sz="1300" dirty="0" smtClean="0">
                <a:solidFill>
                  <a:schemeClr val="tx2">
                    <a:lumMod val="75000"/>
                  </a:schemeClr>
                </a:solidFill>
                <a:latin typeface="Impact" panose="020B0806030902050204" pitchFamily="34" charset="0"/>
              </a:rPr>
              <a:t> </a:t>
            </a:r>
          </a:p>
          <a:p>
            <a:pPr marL="285750" indent="-285750">
              <a:buFontTx/>
              <a:buChar char="-"/>
            </a:pPr>
            <a:r>
              <a:rPr lang="ru-RU" sz="1300" dirty="0" smtClean="0">
                <a:solidFill>
                  <a:schemeClr val="tx2">
                    <a:lumMod val="75000"/>
                  </a:schemeClr>
                </a:solidFill>
                <a:latin typeface="Impact" panose="020B0806030902050204" pitchFamily="34" charset="0"/>
              </a:rPr>
              <a:t>выписки из приказов о заключении контрактов, присвоений воинских званий</a:t>
            </a:r>
            <a:r>
              <a:rPr lang="en-US" sz="1300" dirty="0" smtClean="0">
                <a:solidFill>
                  <a:schemeClr val="tx2">
                    <a:lumMod val="75000"/>
                  </a:schemeClr>
                </a:solidFill>
                <a:latin typeface="Impact" panose="020B0806030902050204" pitchFamily="34" charset="0"/>
              </a:rPr>
              <a:t>;</a:t>
            </a:r>
          </a:p>
          <a:p>
            <a:pPr marL="285750" indent="-285750">
              <a:buFontTx/>
              <a:buChar char="-"/>
            </a:pPr>
            <a:r>
              <a:rPr lang="ru-RU" sz="1300" dirty="0">
                <a:solidFill>
                  <a:schemeClr val="tx2">
                    <a:lumMod val="75000"/>
                  </a:schemeClr>
                </a:solidFill>
                <a:latin typeface="Impact" panose="020B0806030902050204" pitchFamily="34" charset="0"/>
              </a:rPr>
              <a:t>и</a:t>
            </a:r>
            <a:r>
              <a:rPr lang="ru-RU" sz="1300" dirty="0" smtClean="0">
                <a:solidFill>
                  <a:schemeClr val="tx2">
                    <a:lumMod val="75000"/>
                  </a:schemeClr>
                </a:solidFill>
                <a:latin typeface="Impact" panose="020B0806030902050204" pitchFamily="34" charset="0"/>
              </a:rPr>
              <a:t>ные документы, необходимые для подтверждения категории участника НИС</a:t>
            </a:r>
            <a:r>
              <a:rPr lang="en-US" sz="1300" dirty="0" smtClean="0">
                <a:solidFill>
                  <a:schemeClr val="tx2">
                    <a:lumMod val="75000"/>
                  </a:schemeClr>
                </a:solidFill>
                <a:latin typeface="Impact" panose="020B0806030902050204" pitchFamily="34" charset="0"/>
              </a:rPr>
              <a:t>;</a:t>
            </a:r>
            <a:endParaRPr lang="ru-RU" sz="1300" dirty="0" smtClean="0">
              <a:solidFill>
                <a:schemeClr val="tx2">
                  <a:lumMod val="75000"/>
                </a:schemeClr>
              </a:solidFill>
              <a:latin typeface="Impact" panose="020B0806030902050204" pitchFamily="34" charset="0"/>
            </a:endParaRPr>
          </a:p>
          <a:p>
            <a:endParaRPr lang="ru-RU" sz="800" dirty="0">
              <a:solidFill>
                <a:schemeClr val="tx2">
                  <a:lumMod val="75000"/>
                </a:schemeClr>
              </a:solidFill>
              <a:latin typeface="Impact" panose="020B0806030902050204" pitchFamily="34" charset="0"/>
            </a:endParaRPr>
          </a:p>
          <a:p>
            <a:r>
              <a:rPr lang="ru-RU" sz="1300" dirty="0">
                <a:solidFill>
                  <a:schemeClr val="tx2">
                    <a:lumMod val="75000"/>
                  </a:schemeClr>
                </a:solidFill>
                <a:latin typeface="Impact" panose="020B0806030902050204" pitchFamily="34" charset="0"/>
              </a:rPr>
              <a:t>4. Копия рапорта военнослужащего (для военнослужащих, имеющих право на добровольное участие в </a:t>
            </a:r>
            <a:r>
              <a:rPr lang="ru-RU" sz="1300" dirty="0" smtClean="0">
                <a:solidFill>
                  <a:schemeClr val="tx2">
                    <a:lumMod val="75000"/>
                  </a:schemeClr>
                </a:solidFill>
                <a:latin typeface="Impact" panose="020B0806030902050204" pitchFamily="34" charset="0"/>
              </a:rPr>
              <a:t>НИС</a:t>
            </a:r>
            <a:r>
              <a:rPr lang="ru-RU" sz="1300" dirty="0" smtClean="0">
                <a:latin typeface="Impact" panose="020B0806030902050204" pitchFamily="34" charset="0"/>
              </a:rPr>
              <a:t>,</a:t>
            </a:r>
            <a:r>
              <a:rPr lang="ru-RU" sz="1300" dirty="0" smtClean="0">
                <a:solidFill>
                  <a:srgbClr val="C00000"/>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с </a:t>
            </a:r>
            <a:r>
              <a:rPr lang="ru-RU" sz="1300" dirty="0">
                <a:solidFill>
                  <a:schemeClr val="tx2">
                    <a:lumMod val="75000"/>
                  </a:schemeClr>
                </a:solidFill>
                <a:latin typeface="Impact" panose="020B0806030902050204" pitchFamily="34" charset="0"/>
              </a:rPr>
              <a:t>номером </a:t>
            </a:r>
            <a:r>
              <a:rPr lang="ru-RU" sz="1300" dirty="0" smtClean="0">
                <a:solidFill>
                  <a:schemeClr val="tx2">
                    <a:lumMod val="75000"/>
                  </a:schemeClr>
                </a:solidFill>
                <a:latin typeface="Impact" panose="020B0806030902050204" pitchFamily="34" charset="0"/>
              </a:rPr>
              <a:t> </a:t>
            </a:r>
          </a:p>
          <a:p>
            <a:r>
              <a:rPr lang="ru-RU" sz="1300" dirty="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    регистрации  </a:t>
            </a:r>
            <a:r>
              <a:rPr lang="ru-RU" sz="1300" dirty="0">
                <a:solidFill>
                  <a:schemeClr val="tx2">
                    <a:lumMod val="75000"/>
                  </a:schemeClr>
                </a:solidFill>
                <a:latin typeface="Impact" panose="020B0806030902050204" pitchFamily="34" charset="0"/>
              </a:rPr>
              <a:t>рапорта в книге </a:t>
            </a:r>
            <a:r>
              <a:rPr lang="ru-RU" sz="1300" dirty="0" smtClean="0">
                <a:solidFill>
                  <a:schemeClr val="tx2">
                    <a:lumMod val="75000"/>
                  </a:schemeClr>
                </a:solidFill>
                <a:latin typeface="Impact" panose="020B0806030902050204" pitchFamily="34" charset="0"/>
              </a:rPr>
              <a:t>учета входящих </a:t>
            </a:r>
            <a:r>
              <a:rPr lang="ru-RU" sz="1300" dirty="0">
                <a:solidFill>
                  <a:schemeClr val="tx2">
                    <a:lumMod val="75000"/>
                  </a:schemeClr>
                </a:solidFill>
                <a:latin typeface="Impact" panose="020B0806030902050204" pitchFamily="34" charset="0"/>
              </a:rPr>
              <a:t>документов войсковой </a:t>
            </a:r>
            <a:r>
              <a:rPr lang="ru-RU" sz="1300" dirty="0" smtClean="0">
                <a:solidFill>
                  <a:schemeClr val="tx2">
                    <a:lumMod val="75000"/>
                  </a:schemeClr>
                </a:solidFill>
                <a:latin typeface="Impact" panose="020B0806030902050204" pitchFamily="34" charset="0"/>
              </a:rPr>
              <a:t>части)</a:t>
            </a:r>
            <a:r>
              <a:rPr lang="en-US" sz="1300" dirty="0" smtClean="0">
                <a:solidFill>
                  <a:schemeClr val="tx2">
                    <a:lumMod val="75000"/>
                  </a:schemeClr>
                </a:solidFill>
                <a:latin typeface="Impact" panose="020B0806030902050204" pitchFamily="34" charset="0"/>
              </a:rPr>
              <a:t>;</a:t>
            </a:r>
            <a:endParaRPr lang="ru-RU" sz="1300" dirty="0" smtClean="0">
              <a:solidFill>
                <a:schemeClr val="tx2">
                  <a:lumMod val="75000"/>
                </a:schemeClr>
              </a:solidFill>
              <a:latin typeface="Impact" panose="020B0806030902050204" pitchFamily="34" charset="0"/>
            </a:endParaRPr>
          </a:p>
          <a:p>
            <a:endParaRPr lang="ru-RU" sz="800" dirty="0">
              <a:solidFill>
                <a:schemeClr val="tx2">
                  <a:lumMod val="75000"/>
                </a:schemeClr>
              </a:solidFill>
              <a:latin typeface="Impact" panose="020B0806030902050204" pitchFamily="34" charset="0"/>
            </a:endParaRPr>
          </a:p>
          <a:p>
            <a:r>
              <a:rPr lang="ru-RU" sz="1300" dirty="0">
                <a:solidFill>
                  <a:schemeClr val="tx2">
                    <a:lumMod val="75000"/>
                  </a:schemeClr>
                </a:solidFill>
                <a:latin typeface="Impact" panose="020B0806030902050204" pitchFamily="34" charset="0"/>
              </a:rPr>
              <a:t>5. Копия паспорта военнослужащего </a:t>
            </a:r>
            <a:r>
              <a:rPr lang="en-US" sz="1300" dirty="0" smtClean="0">
                <a:solidFill>
                  <a:schemeClr val="tx2">
                    <a:lumMod val="75000"/>
                  </a:schemeClr>
                </a:solidFill>
                <a:latin typeface="Impact" panose="020B0806030902050204" pitchFamily="34" charset="0"/>
              </a:rPr>
              <a:t>;</a:t>
            </a:r>
          </a:p>
          <a:p>
            <a:endParaRPr lang="ru-RU" sz="800" dirty="0">
              <a:solidFill>
                <a:schemeClr val="tx2">
                  <a:lumMod val="75000"/>
                </a:schemeClr>
              </a:solidFill>
              <a:latin typeface="Impact" panose="020B0806030902050204" pitchFamily="34" charset="0"/>
            </a:endParaRPr>
          </a:p>
          <a:p>
            <a:r>
              <a:rPr lang="ru-RU" sz="1300" dirty="0">
                <a:solidFill>
                  <a:schemeClr val="tx2">
                    <a:lumMod val="75000"/>
                  </a:schemeClr>
                </a:solidFill>
                <a:latin typeface="Impact" panose="020B0806030902050204" pitchFamily="34" charset="0"/>
              </a:rPr>
              <a:t>6. При включении военнослужащего с задержкой более трех месяцев с даты возникновения основания для включения </a:t>
            </a:r>
            <a:r>
              <a:rPr lang="en-US" sz="1300" dirty="0" smtClean="0">
                <a:solidFill>
                  <a:schemeClr val="tx2">
                    <a:lumMod val="75000"/>
                  </a:schemeClr>
                </a:solidFill>
                <a:latin typeface="Impact" panose="020B0806030902050204" pitchFamily="34" charset="0"/>
              </a:rPr>
              <a:t>  </a:t>
            </a:r>
          </a:p>
          <a:p>
            <a:r>
              <a:rPr lang="en-US" sz="1300" dirty="0">
                <a:solidFill>
                  <a:schemeClr val="tx2">
                    <a:lumMod val="75000"/>
                  </a:schemeClr>
                </a:solidFill>
                <a:latin typeface="Impact" panose="020B0806030902050204" pitchFamily="34" charset="0"/>
              </a:rPr>
              <a:t> </a:t>
            </a:r>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в </a:t>
            </a:r>
            <a:r>
              <a:rPr lang="ru-RU" sz="1300" dirty="0">
                <a:solidFill>
                  <a:schemeClr val="tx2">
                    <a:lumMod val="75000"/>
                  </a:schemeClr>
                </a:solidFill>
                <a:latin typeface="Impact" panose="020B0806030902050204" pitchFamily="34" charset="0"/>
              </a:rPr>
              <a:t>реестр до даты фактического представления документов для включения, необходимо представить подробное </a:t>
            </a:r>
            <a:r>
              <a:rPr lang="en-US" sz="1300" dirty="0" smtClean="0">
                <a:solidFill>
                  <a:schemeClr val="tx2">
                    <a:lumMod val="75000"/>
                  </a:schemeClr>
                </a:solidFill>
                <a:latin typeface="Impact" panose="020B0806030902050204" pitchFamily="34" charset="0"/>
              </a:rPr>
              <a:t>   </a:t>
            </a:r>
          </a:p>
          <a:p>
            <a:r>
              <a:rPr lang="en-US" sz="1300" dirty="0">
                <a:solidFill>
                  <a:schemeClr val="tx2">
                    <a:lumMod val="75000"/>
                  </a:schemeClr>
                </a:solidFill>
                <a:latin typeface="Impact" panose="020B0806030902050204" pitchFamily="34" charset="0"/>
              </a:rPr>
              <a:t> </a:t>
            </a:r>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объяснение </a:t>
            </a:r>
            <a:r>
              <a:rPr lang="ru-RU" sz="1300" dirty="0">
                <a:solidFill>
                  <a:schemeClr val="tx2">
                    <a:lumMod val="75000"/>
                  </a:schemeClr>
                </a:solidFill>
                <a:latin typeface="Impact" panose="020B0806030902050204" pitchFamily="34" charset="0"/>
              </a:rPr>
              <a:t>ответственного должностного лица по факту несвоевременного включения в реестр участников НИС, с </a:t>
            </a:r>
            <a:endParaRPr lang="en-US" sz="1300" dirty="0" smtClean="0">
              <a:solidFill>
                <a:schemeClr val="tx2">
                  <a:lumMod val="75000"/>
                </a:schemeClr>
              </a:solidFill>
              <a:latin typeface="Impact" panose="020B0806030902050204" pitchFamily="34" charset="0"/>
            </a:endParaRPr>
          </a:p>
          <a:p>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указанием </a:t>
            </a:r>
            <a:r>
              <a:rPr lang="ru-RU" sz="1300" dirty="0">
                <a:solidFill>
                  <a:schemeClr val="tx2">
                    <a:lumMod val="75000"/>
                  </a:schemeClr>
                </a:solidFill>
                <a:latin typeface="Impact" panose="020B0806030902050204" pitchFamily="34" charset="0"/>
              </a:rPr>
              <a:t>причин задержки и приложением заверенных надлежащим образом материалов (копия личной карточки </a:t>
            </a:r>
            <a:r>
              <a:rPr lang="en-US" sz="1300" dirty="0" smtClean="0">
                <a:solidFill>
                  <a:schemeClr val="tx2">
                    <a:lumMod val="75000"/>
                  </a:schemeClr>
                </a:solidFill>
                <a:latin typeface="Impact" panose="020B0806030902050204" pitchFamily="34" charset="0"/>
              </a:rPr>
              <a:t>  </a:t>
            </a:r>
          </a:p>
          <a:p>
            <a:r>
              <a:rPr lang="en-US" sz="1300" dirty="0">
                <a:solidFill>
                  <a:schemeClr val="tx2">
                    <a:lumMod val="75000"/>
                  </a:schemeClr>
                </a:solidFill>
                <a:latin typeface="Impact" panose="020B0806030902050204" pitchFamily="34" charset="0"/>
              </a:rPr>
              <a:t> </a:t>
            </a:r>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участника </a:t>
            </a:r>
            <a:r>
              <a:rPr lang="ru-RU" sz="1300" dirty="0">
                <a:solidFill>
                  <a:schemeClr val="tx2">
                    <a:lumMod val="75000"/>
                  </a:schemeClr>
                </a:solidFill>
                <a:latin typeface="Impact" panose="020B0806030902050204" pitchFamily="34" charset="0"/>
              </a:rPr>
              <a:t>НИС, копия списка данных на включение, оформленного на дату возникновения основания, копии писем, </a:t>
            </a:r>
            <a:endParaRPr lang="en-US" sz="1300" dirty="0" smtClean="0">
              <a:solidFill>
                <a:schemeClr val="tx2">
                  <a:lumMod val="75000"/>
                </a:schemeClr>
              </a:solidFill>
              <a:latin typeface="Impact" panose="020B0806030902050204" pitchFamily="34" charset="0"/>
            </a:endParaRPr>
          </a:p>
          <a:p>
            <a:r>
              <a:rPr lang="en-US" sz="1300" dirty="0">
                <a:solidFill>
                  <a:schemeClr val="tx2">
                    <a:lumMod val="75000"/>
                  </a:schemeClr>
                </a:solidFill>
                <a:latin typeface="Impact" panose="020B0806030902050204" pitchFamily="34" charset="0"/>
              </a:rPr>
              <a:t> </a:t>
            </a:r>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подтверждающих </a:t>
            </a:r>
            <a:r>
              <a:rPr lang="ru-RU" sz="1300" dirty="0">
                <a:solidFill>
                  <a:schemeClr val="tx2">
                    <a:lumMod val="75000"/>
                  </a:schemeClr>
                </a:solidFill>
                <a:latin typeface="Impact" panose="020B0806030902050204" pitchFamily="34" charset="0"/>
              </a:rPr>
              <a:t>отправку документов на включение по подчиненности и т.д.). </a:t>
            </a:r>
            <a:endParaRPr lang="en-US" sz="1300" dirty="0" smtClean="0">
              <a:solidFill>
                <a:schemeClr val="tx2">
                  <a:lumMod val="75000"/>
                </a:schemeClr>
              </a:solidFill>
              <a:latin typeface="Impact" panose="020B0806030902050204" pitchFamily="34" charset="0"/>
            </a:endParaRPr>
          </a:p>
          <a:p>
            <a:endParaRPr lang="ru-RU" sz="800" dirty="0" smtClean="0">
              <a:solidFill>
                <a:schemeClr val="tx2">
                  <a:lumMod val="75000"/>
                </a:schemeClr>
              </a:solidFill>
              <a:latin typeface="Impact" panose="020B0806030902050204" pitchFamily="34" charset="0"/>
            </a:endParaRPr>
          </a:p>
          <a:p>
            <a:r>
              <a:rPr lang="en-US" sz="1400" b="1" dirty="0" smtClean="0">
                <a:solidFill>
                  <a:schemeClr val="tx2">
                    <a:lumMod val="75000"/>
                  </a:schemeClr>
                </a:solidFill>
                <a:latin typeface="Impact" panose="020B0806030902050204" pitchFamily="34" charset="0"/>
              </a:rPr>
              <a:t>*</a:t>
            </a:r>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В </a:t>
            </a:r>
            <a:r>
              <a:rPr lang="ru-RU" sz="1300" dirty="0">
                <a:solidFill>
                  <a:schemeClr val="tx2">
                    <a:lumMod val="75000"/>
                  </a:schemeClr>
                </a:solidFill>
                <a:latin typeface="Impact" panose="020B0806030902050204" pitchFamily="34" charset="0"/>
              </a:rPr>
              <a:t>завершении объяснения, указывается ходатайство командира войсковой части о включении данного </a:t>
            </a:r>
            <a:r>
              <a:rPr lang="en-US" sz="1300" dirty="0" smtClean="0">
                <a:solidFill>
                  <a:schemeClr val="tx2">
                    <a:lumMod val="75000"/>
                  </a:schemeClr>
                </a:solidFill>
                <a:latin typeface="Impact" panose="020B0806030902050204" pitchFamily="34" charset="0"/>
              </a:rPr>
              <a:t>  </a:t>
            </a:r>
          </a:p>
          <a:p>
            <a:r>
              <a:rPr lang="en-US" sz="1300" dirty="0" smtClean="0">
                <a:solidFill>
                  <a:schemeClr val="tx2">
                    <a:lumMod val="75000"/>
                  </a:schemeClr>
                </a:solidFill>
                <a:latin typeface="Impact" panose="020B0806030902050204" pitchFamily="34" charset="0"/>
              </a:rPr>
              <a:t>     </a:t>
            </a:r>
            <a:r>
              <a:rPr lang="ru-RU" sz="1300" dirty="0" smtClean="0">
                <a:solidFill>
                  <a:schemeClr val="tx2">
                    <a:lumMod val="75000"/>
                  </a:schemeClr>
                </a:solidFill>
                <a:latin typeface="Impact" panose="020B0806030902050204" pitchFamily="34" charset="0"/>
              </a:rPr>
              <a:t>военнослужащего </a:t>
            </a:r>
            <a:r>
              <a:rPr lang="ru-RU" sz="1300" dirty="0">
                <a:solidFill>
                  <a:schemeClr val="tx2">
                    <a:lumMod val="75000"/>
                  </a:schemeClr>
                </a:solidFill>
                <a:latin typeface="Impact" panose="020B0806030902050204" pitchFamily="34" charset="0"/>
              </a:rPr>
              <a:t>в реестр участников НИС с даты возникновения оснований.</a:t>
            </a:r>
          </a:p>
        </p:txBody>
      </p:sp>
    </p:spTree>
    <p:extLst>
      <p:ext uri="{BB962C8B-B14F-4D97-AF65-F5344CB8AC3E}">
        <p14:creationId xmlns:p14="http://schemas.microsoft.com/office/powerpoint/2010/main" val="300834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extLst>
              <a:ext uri="{28A0092B-C50C-407E-A947-70E740481C1C}">
                <a14:useLocalDpi xmlns:a14="http://schemas.microsoft.com/office/drawing/2010/main" val="0"/>
              </a:ext>
            </a:extLst>
          </a:blip>
          <a:srcRect l="801" r="-801"/>
          <a:stretch>
            <a:fillRect/>
          </a:stretch>
        </p:blipFill>
        <p:spPr bwMode="auto">
          <a:xfrm>
            <a:off x="0" y="169862"/>
            <a:ext cx="9194800" cy="46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Прямоугольник 626"/>
          <p:cNvSpPr/>
          <p:nvPr/>
        </p:nvSpPr>
        <p:spPr>
          <a:xfrm rot="5400000">
            <a:off x="4341093" y="-4358659"/>
            <a:ext cx="447423" cy="9158391"/>
          </a:xfrm>
          <a:prstGeom prst="rect">
            <a:avLst/>
          </a:prstGeom>
          <a:gradFill>
            <a:gsLst>
              <a:gs pos="12000">
                <a:srgbClr val="4B626D"/>
              </a:gs>
              <a:gs pos="50000">
                <a:srgbClr val="ADADAD"/>
              </a:gs>
              <a:gs pos="89000">
                <a:srgbClr val="4C6570">
                  <a:alpha val="87843"/>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392136" eaLnBrk="1" fontAlgn="auto" hangingPunct="1">
              <a:spcBef>
                <a:spcPts val="0"/>
              </a:spcBef>
              <a:spcAft>
                <a:spcPts val="0"/>
              </a:spcAft>
              <a:defRPr/>
            </a:pPr>
            <a:endParaRPr lang="ru-RU" sz="1013" b="1" dirty="0">
              <a:ln w="50800"/>
              <a:solidFill>
                <a:srgbClr val="FFFFFF">
                  <a:shade val="50000"/>
                </a:srgbClr>
              </a:solidFill>
              <a:latin typeface="Calibri" pitchFamily="34" charset="0"/>
              <a:cs typeface="Times New Roman" pitchFamily="18" charset="0"/>
            </a:endParaRPr>
          </a:p>
        </p:txBody>
      </p:sp>
      <p:pic>
        <p:nvPicPr>
          <p:cNvPr id="639" name="Рисунок 638"/>
          <p:cNvPicPr>
            <a:picLocks noChangeAspect="1"/>
          </p:cNvPicPr>
          <p:nvPr/>
        </p:nvPicPr>
        <p:blipFill>
          <a:blip r:embed="rId4"/>
          <a:stretch>
            <a:fillRect/>
          </a:stretch>
        </p:blipFill>
        <p:spPr>
          <a:xfrm>
            <a:off x="63500" y="-3175"/>
            <a:ext cx="382588" cy="346075"/>
          </a:xfrm>
          <a:prstGeom prst="rect">
            <a:avLst/>
          </a:prstGeom>
          <a:effectLst>
            <a:outerShdw blurRad="38100" dist="38100" dir="2700000" algn="tl" rotWithShape="0">
              <a:prstClr val="black">
                <a:alpha val="40000"/>
              </a:prstClr>
            </a:outerShdw>
          </a:effectLst>
        </p:spPr>
      </p:pic>
      <p:grpSp>
        <p:nvGrpSpPr>
          <p:cNvPr id="18" name="Группа 634"/>
          <p:cNvGrpSpPr>
            <a:grpSpLocks/>
          </p:cNvGrpSpPr>
          <p:nvPr/>
        </p:nvGrpSpPr>
        <p:grpSpPr bwMode="auto">
          <a:xfrm>
            <a:off x="-14282" y="415925"/>
            <a:ext cx="9158288" cy="69850"/>
            <a:chOff x="827584" y="5524078"/>
            <a:chExt cx="5688632" cy="699236"/>
          </a:xfrm>
        </p:grpSpPr>
        <p:sp>
          <p:nvSpPr>
            <p:cNvPr id="19" name="Прямоугольник 18"/>
            <p:cNvSpPr/>
            <p:nvPr/>
          </p:nvSpPr>
          <p:spPr>
            <a:xfrm>
              <a:off x="827584" y="5524078"/>
              <a:ext cx="5688632" cy="365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sp>
          <p:nvSpPr>
            <p:cNvPr id="20" name="Прямоугольник 19"/>
            <p:cNvSpPr/>
            <p:nvPr/>
          </p:nvSpPr>
          <p:spPr>
            <a:xfrm>
              <a:off x="827584" y="5857809"/>
              <a:ext cx="5688632" cy="3655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8" eaLnBrk="1" fontAlgn="auto" hangingPunct="1">
                <a:spcBef>
                  <a:spcPts val="0"/>
                </a:spcBef>
                <a:spcAft>
                  <a:spcPts val="0"/>
                </a:spcAft>
                <a:defRPr/>
              </a:pPr>
              <a:endParaRPr lang="ru-RU" sz="1013" dirty="0">
                <a:solidFill>
                  <a:prstClr val="white"/>
                </a:solidFill>
              </a:endParaRPr>
            </a:p>
          </p:txBody>
        </p:sp>
      </p:grpSp>
      <p:pic>
        <p:nvPicPr>
          <p:cNvPr id="10" name="Picture 52"/>
          <p:cNvPicPr>
            <a:picLocks noChangeAspect="1" noChangeArrowheads="1"/>
          </p:cNvPicPr>
          <p:nvPr/>
        </p:nvPicPr>
        <p:blipFill>
          <a:blip r:embed="rId5">
            <a:extLst>
              <a:ext uri="{BEBA8EAE-BF5A-486C-A8C5-ECC9F3942E4B}">
                <a14:imgProps xmlns:a14="http://schemas.microsoft.com/office/drawing/2010/main">
                  <a14:imgLayer r:embed="rId6">
                    <a14:imgEffect>
                      <a14:saturation sat="62000"/>
                    </a14:imgEffect>
                  </a14:imgLayer>
                </a14:imgProps>
              </a:ext>
              <a:ext uri="{28A0092B-C50C-407E-A947-70E740481C1C}">
                <a14:useLocalDpi xmlns:a14="http://schemas.microsoft.com/office/drawing/2010/main" val="0"/>
              </a:ext>
            </a:extLst>
          </a:blip>
          <a:srcRect/>
          <a:stretch>
            <a:fillRect/>
          </a:stretch>
        </p:blipFill>
        <p:spPr bwMode="auto">
          <a:xfrm>
            <a:off x="2180243" y="2892227"/>
            <a:ext cx="271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45225" y="-71852"/>
            <a:ext cx="8439273" cy="584775"/>
          </a:xfrm>
          <a:prstGeom prst="rect">
            <a:avLst/>
          </a:prstGeom>
        </p:spPr>
        <p:txBody>
          <a:bodyPr>
            <a:spAutoFit/>
          </a:bodyPr>
          <a:lstStyle/>
          <a:p>
            <a:pPr indent="-192876" algn="ctr">
              <a:defRPr/>
            </a:pPr>
            <a:r>
              <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Возникновение права на использование накоплений, учтенных на </a:t>
            </a: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именном </a:t>
            </a:r>
          </a:p>
          <a:p>
            <a:pPr indent="-192876" algn="ctr">
              <a:defRPr/>
            </a:pPr>
            <a:r>
              <a:rPr lang="ru-RU" sz="1600" dirty="0" smtClean="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rPr>
              <a:t>накопительном счете участника НИС</a:t>
            </a:r>
            <a:endParaRPr lang="ru-RU" sz="1600" dirty="0">
              <a:ln w="3175">
                <a:solidFill>
                  <a:schemeClr val="tx2">
                    <a:lumMod val="75000"/>
                  </a:schemeClr>
                </a:solidFill>
              </a:ln>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12" name="Овал 11"/>
          <p:cNvSpPr/>
          <p:nvPr/>
        </p:nvSpPr>
        <p:spPr>
          <a:xfrm>
            <a:off x="8748464" y="85536"/>
            <a:ext cx="360000" cy="270000"/>
          </a:xfrm>
          <a:prstGeom prst="ellipse">
            <a:avLst/>
          </a:prstGeom>
          <a:solidFill>
            <a:srgbClr val="BDBEBE"/>
          </a:solidFill>
          <a:ln w="38100">
            <a:solidFill>
              <a:srgbClr val="BDBEBE"/>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defTabSz="914268" eaLnBrk="1" fontAlgn="auto" hangingPunct="1">
              <a:spcBef>
                <a:spcPts val="0"/>
              </a:spcBef>
              <a:spcAft>
                <a:spcPts val="0"/>
              </a:spcAft>
              <a:defRPr/>
            </a:pPr>
            <a:r>
              <a:rPr lang="ru-RU" sz="1400" b="1" dirty="0" smtClean="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rPr>
              <a:t>9</a:t>
            </a:r>
            <a:endParaRPr lang="ru-RU" sz="1400" b="1" dirty="0">
              <a:ln w="13462">
                <a:solidFill>
                  <a:schemeClr val="bg1"/>
                </a:solidFill>
                <a:prstDash val="solid"/>
              </a:ln>
              <a:solidFill>
                <a:srgbClr val="C00000"/>
              </a:solidFill>
              <a:effectLst>
                <a:outerShdw dist="38100" dir="2700000" algn="bl" rotWithShape="0">
                  <a:schemeClr val="accent5"/>
                </a:outerShdw>
              </a:effectLst>
              <a:latin typeface="Impact" panose="020B0806030902050204" pitchFamily="34" charset="0"/>
            </a:endParaRPr>
          </a:p>
        </p:txBody>
      </p:sp>
      <p:sp>
        <p:nvSpPr>
          <p:cNvPr id="13" name="Стрелка вправо 12"/>
          <p:cNvSpPr/>
          <p:nvPr/>
        </p:nvSpPr>
        <p:spPr>
          <a:xfrm>
            <a:off x="179512" y="2641437"/>
            <a:ext cx="79928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4" name="Скругленная прямоугольная выноска 13"/>
          <p:cNvSpPr/>
          <p:nvPr/>
        </p:nvSpPr>
        <p:spPr>
          <a:xfrm>
            <a:off x="179512" y="627534"/>
            <a:ext cx="1798687" cy="1082799"/>
          </a:xfrm>
          <a:prstGeom prst="wedgeRoundRectCallout">
            <a:avLst>
              <a:gd name="adj1" fmla="val -44750"/>
              <a:gd name="adj2" fmla="val 139432"/>
              <a:gd name="adj3" fmla="val 16667"/>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ru-RU" sz="1600" dirty="0" smtClean="0">
                <a:solidFill>
                  <a:srgbClr val="002060"/>
                </a:solidFill>
                <a:latin typeface="Impact" panose="020B0806030902050204" pitchFamily="34" charset="0"/>
                <a:cs typeface="Times New Roman" pitchFamily="18" charset="0"/>
              </a:rPr>
              <a:t>Начало военной службы</a:t>
            </a:r>
            <a:endParaRPr lang="ru-RU" sz="1600" dirty="0">
              <a:solidFill>
                <a:srgbClr val="002060"/>
              </a:solidFill>
              <a:latin typeface="Impact" panose="020B0806030902050204" pitchFamily="34" charset="0"/>
              <a:cs typeface="Times New Roman" pitchFamily="18" charset="0"/>
            </a:endParaRPr>
          </a:p>
        </p:txBody>
      </p:sp>
      <p:sp>
        <p:nvSpPr>
          <p:cNvPr id="15" name="Скругленная прямоугольная выноска 14"/>
          <p:cNvSpPr/>
          <p:nvPr/>
        </p:nvSpPr>
        <p:spPr>
          <a:xfrm>
            <a:off x="179513" y="3795886"/>
            <a:ext cx="1932038" cy="1080119"/>
          </a:xfrm>
          <a:prstGeom prst="wedgeRoundRectCallout">
            <a:avLst>
              <a:gd name="adj1" fmla="val -1139"/>
              <a:gd name="adj2" fmla="val -139155"/>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rgbClr val="002060"/>
                </a:solidFill>
                <a:latin typeface="Impact" panose="020B0806030902050204" pitchFamily="34" charset="0"/>
                <a:cs typeface="Times New Roman" pitchFamily="18" charset="0"/>
              </a:rPr>
              <a:t>Вступление в </a:t>
            </a:r>
            <a:r>
              <a:rPr lang="ru-RU" sz="1600" dirty="0" smtClean="0">
                <a:solidFill>
                  <a:srgbClr val="002060"/>
                </a:solidFill>
                <a:latin typeface="Impact" panose="020B0806030902050204" pitchFamily="34" charset="0"/>
                <a:cs typeface="Times New Roman" pitchFamily="18" charset="0"/>
              </a:rPr>
              <a:t>НИС </a:t>
            </a:r>
          </a:p>
          <a:p>
            <a:pPr algn="ctr" eaLnBrk="1" fontAlgn="auto" hangingPunct="1">
              <a:spcBef>
                <a:spcPts val="0"/>
              </a:spcBef>
              <a:spcAft>
                <a:spcPts val="0"/>
              </a:spcAft>
              <a:defRPr/>
            </a:pPr>
            <a:r>
              <a:rPr lang="ru-RU" sz="1600" dirty="0" smtClean="0">
                <a:solidFill>
                  <a:srgbClr val="002060"/>
                </a:solidFill>
                <a:latin typeface="Impact" panose="020B0806030902050204" pitchFamily="34" charset="0"/>
                <a:cs typeface="Times New Roman" pitchFamily="18" charset="0"/>
              </a:rPr>
              <a:t>(с даты возникновения оснований)</a:t>
            </a:r>
            <a:endParaRPr lang="ru-RU" sz="1600" dirty="0">
              <a:solidFill>
                <a:srgbClr val="002060"/>
              </a:solidFill>
              <a:latin typeface="Impact" panose="020B0806030902050204" pitchFamily="34" charset="0"/>
              <a:cs typeface="Times New Roman" pitchFamily="18" charset="0"/>
            </a:endParaRPr>
          </a:p>
        </p:txBody>
      </p:sp>
      <p:sp>
        <p:nvSpPr>
          <p:cNvPr id="16" name="Скругленная прямоугольная выноска 15"/>
          <p:cNvSpPr/>
          <p:nvPr/>
        </p:nvSpPr>
        <p:spPr>
          <a:xfrm>
            <a:off x="4252351" y="3795886"/>
            <a:ext cx="2085700" cy="1080118"/>
          </a:xfrm>
          <a:prstGeom prst="wedgeRoundRectCallout">
            <a:avLst>
              <a:gd name="adj1" fmla="val -135171"/>
              <a:gd name="adj2" fmla="val -136180"/>
              <a:gd name="adj3" fmla="val 16667"/>
            </a:avLst>
          </a:prstGeom>
          <a:solidFill>
            <a:srgbClr val="FFFF00">
              <a:alpha val="5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rgbClr val="C00000"/>
                </a:solidFill>
                <a:latin typeface="Impact" panose="020B0806030902050204" pitchFamily="34" charset="0"/>
                <a:cs typeface="Times New Roman" pitchFamily="18" charset="0"/>
              </a:rPr>
              <a:t>Право на получение целевого жилищного </a:t>
            </a:r>
            <a:r>
              <a:rPr lang="ru-RU" sz="1600" dirty="0" smtClean="0">
                <a:solidFill>
                  <a:srgbClr val="C00000"/>
                </a:solidFill>
                <a:latin typeface="Impact" panose="020B0806030902050204" pitchFamily="34" charset="0"/>
                <a:cs typeface="Times New Roman" pitchFamily="18" charset="0"/>
              </a:rPr>
              <a:t>займа</a:t>
            </a:r>
            <a:r>
              <a:rPr lang="ru-RU" sz="1600" dirty="0" smtClean="0">
                <a:solidFill>
                  <a:srgbClr val="FF0000"/>
                </a:solidFill>
                <a:latin typeface="Impact" panose="020B0806030902050204" pitchFamily="34" charset="0"/>
                <a:cs typeface="Times New Roman" pitchFamily="18" charset="0"/>
              </a:rPr>
              <a:t> (рапорт)</a:t>
            </a:r>
            <a:endParaRPr lang="ru-RU" sz="1600" dirty="0">
              <a:solidFill>
                <a:srgbClr val="FF0000"/>
              </a:solidFill>
              <a:latin typeface="Impact" panose="020B0806030902050204" pitchFamily="34" charset="0"/>
              <a:cs typeface="Times New Roman" pitchFamily="18" charset="0"/>
            </a:endParaRPr>
          </a:p>
        </p:txBody>
      </p:sp>
      <p:sp>
        <p:nvSpPr>
          <p:cNvPr id="17" name="Скругленная прямоугольная выноска 16"/>
          <p:cNvSpPr/>
          <p:nvPr/>
        </p:nvSpPr>
        <p:spPr>
          <a:xfrm>
            <a:off x="2111550" y="627534"/>
            <a:ext cx="4405802" cy="1082799"/>
          </a:xfrm>
          <a:prstGeom prst="wedgeRoundRectCallout">
            <a:avLst>
              <a:gd name="adj1" fmla="val -1607"/>
              <a:gd name="adj2" fmla="val 139548"/>
              <a:gd name="adj3" fmla="val 16667"/>
            </a:avLst>
          </a:prstGeom>
          <a:solidFill>
            <a:srgbClr val="92D050">
              <a:alpha val="5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rgbClr val="C00000"/>
                </a:solidFill>
                <a:latin typeface="Impact" panose="020B0806030902050204" pitchFamily="34" charset="0"/>
                <a:cs typeface="Times New Roman" pitchFamily="18" charset="0"/>
              </a:rPr>
              <a:t>Право на использование накоплений </a:t>
            </a:r>
          </a:p>
          <a:p>
            <a:pPr algn="ctr" eaLnBrk="1" fontAlgn="auto" hangingPunct="1">
              <a:spcBef>
                <a:spcPts val="0"/>
              </a:spcBef>
              <a:spcAft>
                <a:spcPts val="0"/>
              </a:spcAft>
              <a:defRPr/>
            </a:pPr>
            <a:r>
              <a:rPr lang="ru-RU" sz="1400" dirty="0">
                <a:solidFill>
                  <a:schemeClr val="tx1"/>
                </a:solidFill>
                <a:latin typeface="Impact" panose="020B0806030902050204" pitchFamily="34" charset="0"/>
                <a:cs typeface="Times New Roman" pitchFamily="18" charset="0"/>
              </a:rPr>
              <a:t>(при увольнении по </a:t>
            </a:r>
            <a:r>
              <a:rPr lang="ru-RU" sz="1400" dirty="0" smtClean="0">
                <a:solidFill>
                  <a:schemeClr val="tx1"/>
                </a:solidFill>
                <a:latin typeface="Impact" panose="020B0806030902050204" pitchFamily="34" charset="0"/>
                <a:cs typeface="Times New Roman" pitchFamily="18" charset="0"/>
              </a:rPr>
              <a:t>льготным основаниям</a:t>
            </a:r>
            <a:r>
              <a:rPr lang="en-US" sz="1400" dirty="0" smtClean="0">
                <a:solidFill>
                  <a:schemeClr val="tx1"/>
                </a:solidFill>
                <a:latin typeface="Impact" panose="020B0806030902050204" pitchFamily="34" charset="0"/>
                <a:cs typeface="Times New Roman" pitchFamily="18" charset="0"/>
              </a:rPr>
              <a:t>:</a:t>
            </a:r>
            <a:r>
              <a:rPr lang="ru-RU" sz="1400" dirty="0" smtClean="0">
                <a:solidFill>
                  <a:schemeClr val="tx1"/>
                </a:solidFill>
                <a:latin typeface="Impact" panose="020B0806030902050204" pitchFamily="34" charset="0"/>
                <a:cs typeface="Times New Roman" pitchFamily="18" charset="0"/>
              </a:rPr>
              <a:t> </a:t>
            </a:r>
          </a:p>
          <a:p>
            <a:pPr algn="ctr" eaLnBrk="1" fontAlgn="auto" hangingPunct="1">
              <a:spcBef>
                <a:spcPts val="0"/>
              </a:spcBef>
              <a:spcAft>
                <a:spcPts val="0"/>
              </a:spcAft>
              <a:defRPr/>
            </a:pPr>
            <a:r>
              <a:rPr lang="ru-RU" sz="1400" dirty="0" smtClean="0">
                <a:solidFill>
                  <a:schemeClr val="tx1"/>
                </a:solidFill>
                <a:latin typeface="Impact" panose="020B0806030902050204" pitchFamily="34" charset="0"/>
                <a:cs typeface="Times New Roman" pitchFamily="18" charset="0"/>
              </a:rPr>
              <a:t>ОШМ, предельный возраст, семейные обстоятельства, ограничено годен)</a:t>
            </a:r>
            <a:endParaRPr lang="ru-RU" sz="1400" dirty="0">
              <a:solidFill>
                <a:schemeClr val="tx1"/>
              </a:solidFill>
              <a:latin typeface="Impact" panose="020B0806030902050204" pitchFamily="34" charset="0"/>
              <a:cs typeface="Times New Roman" pitchFamily="18" charset="0"/>
            </a:endParaRPr>
          </a:p>
        </p:txBody>
      </p:sp>
      <p:sp>
        <p:nvSpPr>
          <p:cNvPr id="21" name="Скругленная прямоугольная выноска 20"/>
          <p:cNvSpPr/>
          <p:nvPr/>
        </p:nvSpPr>
        <p:spPr>
          <a:xfrm>
            <a:off x="6660232" y="627534"/>
            <a:ext cx="2268232" cy="1082799"/>
          </a:xfrm>
          <a:prstGeom prst="wedgeRoundRectCallout">
            <a:avLst>
              <a:gd name="adj1" fmla="val -57574"/>
              <a:gd name="adj2" fmla="val 134964"/>
              <a:gd name="adj3" fmla="val 16667"/>
            </a:avLst>
          </a:prstGeom>
          <a:solidFill>
            <a:srgbClr val="92D050">
              <a:alpha val="5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rgbClr val="C00000"/>
                </a:solidFill>
                <a:latin typeface="Impact" panose="020B0806030902050204" pitchFamily="34" charset="0"/>
                <a:cs typeface="Times New Roman" pitchFamily="18" charset="0"/>
              </a:rPr>
              <a:t>Право на использование накоплений</a:t>
            </a:r>
          </a:p>
        </p:txBody>
      </p:sp>
      <p:sp>
        <p:nvSpPr>
          <p:cNvPr id="22" name="TextBox 19"/>
          <p:cNvSpPr txBox="1">
            <a:spLocks noChangeArrowheads="1"/>
          </p:cNvSpPr>
          <p:nvPr/>
        </p:nvSpPr>
        <p:spPr bwMode="auto">
          <a:xfrm>
            <a:off x="8028384" y="2423364"/>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sz="2400">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hangingPunct="1">
              <a:spcBef>
                <a:spcPct val="0"/>
              </a:spcBef>
              <a:buClrTx/>
              <a:buFontTx/>
              <a:buNone/>
            </a:pPr>
            <a:r>
              <a:rPr lang="ru-RU" altLang="ru-RU" sz="1600" dirty="0" smtClean="0">
                <a:latin typeface="Impact" panose="020B0806030902050204" pitchFamily="34" charset="0"/>
                <a:cs typeface="Times New Roman" pitchFamily="18" charset="0"/>
              </a:rPr>
              <a:t>Военная</a:t>
            </a:r>
            <a:endParaRPr lang="ru-RU" altLang="ru-RU" sz="1600" dirty="0">
              <a:latin typeface="Impact" panose="020B0806030902050204" pitchFamily="34" charset="0"/>
              <a:cs typeface="Times New Roman" pitchFamily="18" charset="0"/>
            </a:endParaRPr>
          </a:p>
          <a:p>
            <a:pPr algn="ctr" eaLnBrk="1" hangingPunct="1">
              <a:spcBef>
                <a:spcPct val="0"/>
              </a:spcBef>
              <a:buClrTx/>
              <a:buFontTx/>
              <a:buNone/>
            </a:pPr>
            <a:r>
              <a:rPr lang="ru-RU" altLang="ru-RU" sz="1600" dirty="0" smtClean="0">
                <a:latin typeface="Impact" panose="020B0806030902050204" pitchFamily="34" charset="0"/>
                <a:cs typeface="Times New Roman" pitchFamily="18" charset="0"/>
              </a:rPr>
              <a:t>служба</a:t>
            </a:r>
            <a:endParaRPr lang="ru-RU" altLang="ru-RU" sz="1600" dirty="0">
              <a:latin typeface="Impact" panose="020B0806030902050204" pitchFamily="34" charset="0"/>
              <a:cs typeface="Times New Roman" pitchFamily="18" charset="0"/>
            </a:endParaRPr>
          </a:p>
        </p:txBody>
      </p:sp>
      <p:sp>
        <p:nvSpPr>
          <p:cNvPr id="23" name="Левая фигурная скобка 22"/>
          <p:cNvSpPr/>
          <p:nvPr/>
        </p:nvSpPr>
        <p:spPr>
          <a:xfrm rot="5400000">
            <a:off x="1634443" y="1992299"/>
            <a:ext cx="258492" cy="1152130"/>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ru-RU" dirty="0"/>
          </a:p>
        </p:txBody>
      </p:sp>
      <p:sp>
        <p:nvSpPr>
          <p:cNvPr id="24" name="TextBox 24"/>
          <p:cNvSpPr txBox="1">
            <a:spLocks noChangeArrowheads="1"/>
          </p:cNvSpPr>
          <p:nvPr/>
        </p:nvSpPr>
        <p:spPr bwMode="auto">
          <a:xfrm>
            <a:off x="1331640" y="2057846"/>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sz="2400">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hangingPunct="1">
              <a:spcBef>
                <a:spcPct val="0"/>
              </a:spcBef>
              <a:buClrTx/>
              <a:buFontTx/>
              <a:buNone/>
            </a:pPr>
            <a:r>
              <a:rPr lang="ru-RU" altLang="ru-RU" sz="1800" dirty="0">
                <a:latin typeface="Impact" panose="020B0806030902050204" pitchFamily="34" charset="0"/>
                <a:cs typeface="Times New Roman" pitchFamily="18" charset="0"/>
              </a:rPr>
              <a:t>3 года</a:t>
            </a:r>
          </a:p>
        </p:txBody>
      </p:sp>
      <p:sp>
        <p:nvSpPr>
          <p:cNvPr id="26" name="TextBox 27"/>
          <p:cNvSpPr txBox="1">
            <a:spLocks noChangeArrowheads="1"/>
          </p:cNvSpPr>
          <p:nvPr/>
        </p:nvSpPr>
        <p:spPr bwMode="auto">
          <a:xfrm>
            <a:off x="3275857" y="2858665"/>
            <a:ext cx="2304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sz="2400">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hangingPunct="1">
              <a:spcBef>
                <a:spcPct val="0"/>
              </a:spcBef>
              <a:buClrTx/>
              <a:buFontTx/>
              <a:buNone/>
            </a:pPr>
            <a:r>
              <a:rPr lang="ru-RU" altLang="ru-RU" sz="1600" dirty="0">
                <a:latin typeface="Impact" panose="020B0806030902050204" pitchFamily="34" charset="0"/>
                <a:cs typeface="Times New Roman" pitchFamily="18" charset="0"/>
              </a:rPr>
              <a:t>10 </a:t>
            </a:r>
            <a:r>
              <a:rPr lang="ru-RU" altLang="ru-RU" sz="1600" dirty="0" smtClean="0">
                <a:latin typeface="Impact" panose="020B0806030902050204" pitchFamily="34" charset="0"/>
                <a:cs typeface="Times New Roman" pitchFamily="18" charset="0"/>
              </a:rPr>
              <a:t>лет военной службы</a:t>
            </a:r>
            <a:endParaRPr lang="ru-RU" altLang="ru-RU" sz="1600" dirty="0">
              <a:latin typeface="Impact" panose="020B0806030902050204" pitchFamily="34" charset="0"/>
              <a:cs typeface="Times New Roman" pitchFamily="18" charset="0"/>
            </a:endParaRPr>
          </a:p>
          <a:p>
            <a:pPr algn="ctr" eaLnBrk="1" hangingPunct="1">
              <a:spcBef>
                <a:spcPct val="0"/>
              </a:spcBef>
              <a:buClrTx/>
              <a:buFontTx/>
              <a:buNone/>
            </a:pPr>
            <a:r>
              <a:rPr lang="ru-RU" altLang="ru-RU" sz="1600" dirty="0">
                <a:latin typeface="Impact" panose="020B0806030902050204" pitchFamily="34" charset="0"/>
                <a:cs typeface="Times New Roman" pitchFamily="18" charset="0"/>
              </a:rPr>
              <a:t>(</a:t>
            </a:r>
            <a:r>
              <a:rPr lang="ru-RU" altLang="ru-RU" sz="1600" dirty="0" smtClean="0">
                <a:latin typeface="Impact" panose="020B0806030902050204" pitchFamily="34" charset="0"/>
                <a:cs typeface="Times New Roman" pitchFamily="18" charset="0"/>
              </a:rPr>
              <a:t>календарной)</a:t>
            </a:r>
            <a:endParaRPr lang="ru-RU" altLang="ru-RU" sz="1600" dirty="0">
              <a:latin typeface="Impact" panose="020B0806030902050204" pitchFamily="34" charset="0"/>
              <a:cs typeface="Times New Roman" pitchFamily="18" charset="0"/>
            </a:endParaRPr>
          </a:p>
        </p:txBody>
      </p:sp>
      <p:sp>
        <p:nvSpPr>
          <p:cNvPr id="27" name="TextBox 30"/>
          <p:cNvSpPr txBox="1">
            <a:spLocks noChangeArrowheads="1"/>
          </p:cNvSpPr>
          <p:nvPr/>
        </p:nvSpPr>
        <p:spPr bwMode="auto">
          <a:xfrm>
            <a:off x="5508104" y="2858665"/>
            <a:ext cx="2880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sz="2400">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hangingPunct="1">
              <a:spcBef>
                <a:spcPct val="0"/>
              </a:spcBef>
              <a:buClrTx/>
              <a:buFontTx/>
              <a:buNone/>
            </a:pPr>
            <a:r>
              <a:rPr lang="ru-RU" altLang="ru-RU" sz="1600" dirty="0">
                <a:latin typeface="Impact" panose="020B0806030902050204" pitchFamily="34" charset="0"/>
                <a:cs typeface="Times New Roman" pitchFamily="18" charset="0"/>
              </a:rPr>
              <a:t>20 </a:t>
            </a:r>
            <a:r>
              <a:rPr lang="ru-RU" altLang="ru-RU" sz="1600" dirty="0" smtClean="0">
                <a:latin typeface="Impact" panose="020B0806030902050204" pitchFamily="34" charset="0"/>
                <a:cs typeface="Times New Roman" pitchFamily="18" charset="0"/>
              </a:rPr>
              <a:t>лет военной службы</a:t>
            </a:r>
            <a:endParaRPr lang="ru-RU" altLang="ru-RU" sz="1600" dirty="0">
              <a:latin typeface="Impact" panose="020B0806030902050204" pitchFamily="34" charset="0"/>
              <a:cs typeface="Times New Roman" pitchFamily="18" charset="0"/>
            </a:endParaRPr>
          </a:p>
          <a:p>
            <a:pPr algn="ctr" eaLnBrk="1" hangingPunct="1">
              <a:spcBef>
                <a:spcPct val="0"/>
              </a:spcBef>
              <a:buClrTx/>
              <a:buFontTx/>
              <a:buNone/>
            </a:pPr>
            <a:r>
              <a:rPr lang="ru-RU" altLang="ru-RU" sz="1600" dirty="0">
                <a:latin typeface="Impact" panose="020B0806030902050204" pitchFamily="34" charset="0"/>
                <a:cs typeface="Times New Roman" pitchFamily="18" charset="0"/>
              </a:rPr>
              <a:t>(в </a:t>
            </a:r>
            <a:r>
              <a:rPr lang="ru-RU" altLang="ru-RU" sz="1600" dirty="0" smtClean="0">
                <a:latin typeface="Impact" panose="020B0806030902050204" pitchFamily="34" charset="0"/>
                <a:cs typeface="Times New Roman" pitchFamily="18" charset="0"/>
              </a:rPr>
              <a:t>том числе в </a:t>
            </a:r>
            <a:r>
              <a:rPr lang="ru-RU" altLang="ru-RU" sz="1600" dirty="0">
                <a:latin typeface="Impact" panose="020B0806030902050204" pitchFamily="34" charset="0"/>
                <a:cs typeface="Times New Roman" pitchFamily="18" charset="0"/>
              </a:rPr>
              <a:t>льготном исчислении)</a:t>
            </a:r>
          </a:p>
        </p:txBody>
      </p:sp>
      <p:sp>
        <p:nvSpPr>
          <p:cNvPr id="28" name="Овал 27"/>
          <p:cNvSpPr/>
          <p:nvPr/>
        </p:nvSpPr>
        <p:spPr>
          <a:xfrm>
            <a:off x="179512" y="2720018"/>
            <a:ext cx="133350" cy="1285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9" name="Овал 28"/>
          <p:cNvSpPr/>
          <p:nvPr/>
        </p:nvSpPr>
        <p:spPr>
          <a:xfrm>
            <a:off x="1120948" y="2720017"/>
            <a:ext cx="133350" cy="1285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0" name="Овал 29"/>
          <p:cNvSpPr/>
          <p:nvPr/>
        </p:nvSpPr>
        <p:spPr>
          <a:xfrm>
            <a:off x="2339752" y="2730078"/>
            <a:ext cx="133350" cy="1285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1" name="Овал 30"/>
          <p:cNvSpPr/>
          <p:nvPr/>
        </p:nvSpPr>
        <p:spPr>
          <a:xfrm>
            <a:off x="4222626" y="2720016"/>
            <a:ext cx="133350" cy="1285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2" name="Овал 31"/>
          <p:cNvSpPr/>
          <p:nvPr/>
        </p:nvSpPr>
        <p:spPr>
          <a:xfrm>
            <a:off x="6382866" y="2715752"/>
            <a:ext cx="133350" cy="1285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33"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4357111" y="2423364"/>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4573135" y="2211710"/>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4788024" y="2427734"/>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7021407" y="2202358"/>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6733375" y="2423363"/>
            <a:ext cx="574929" cy="2632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dgo_47_milpro\Pictures\денга\images (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80227" r="100000"/>
                    </a14:imgEffect>
                  </a14:imgLayer>
                </a14:imgProps>
              </a:ext>
              <a:ext uri="{28A0092B-C50C-407E-A947-70E740481C1C}">
                <a14:useLocalDpi xmlns:a14="http://schemas.microsoft.com/office/drawing/2010/main" val="0"/>
              </a:ext>
            </a:extLst>
          </a:blip>
          <a:srcRect l="79878" t="35517" b="1"/>
          <a:stretch/>
        </p:blipFill>
        <p:spPr bwMode="auto">
          <a:xfrm>
            <a:off x="7165423" y="2423362"/>
            <a:ext cx="574929" cy="263247"/>
          </a:xfrm>
          <a:prstGeom prst="rect">
            <a:avLst/>
          </a:prstGeom>
          <a:noFill/>
          <a:extLst>
            <a:ext uri="{909E8E84-426E-40DD-AFC4-6F175D3DCCD1}">
              <a14:hiddenFill xmlns:a14="http://schemas.microsoft.com/office/drawing/2010/main">
                <a:solidFill>
                  <a:srgbClr val="FFFFFF"/>
                </a:solidFill>
              </a14:hiddenFill>
            </a:ext>
          </a:extLst>
        </p:spPr>
      </p:pic>
      <p:sp>
        <p:nvSpPr>
          <p:cNvPr id="39" name="Скругленная прямоугольная выноска 38"/>
          <p:cNvSpPr/>
          <p:nvPr/>
        </p:nvSpPr>
        <p:spPr>
          <a:xfrm>
            <a:off x="2185378" y="3795886"/>
            <a:ext cx="1981754" cy="1080119"/>
          </a:xfrm>
          <a:prstGeom prst="wedgeRoundRectCallout">
            <a:avLst>
              <a:gd name="adj1" fmla="val -94906"/>
              <a:gd name="adj2" fmla="val -134211"/>
              <a:gd name="adj3" fmla="val 16667"/>
            </a:avLst>
          </a:prstGeom>
          <a:solidFill>
            <a:srgbClr val="FFFF00">
              <a:alpha val="5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u="sng" dirty="0" smtClean="0">
                <a:solidFill>
                  <a:srgbClr val="C00000"/>
                </a:solidFill>
                <a:latin typeface="Impact" panose="020B0806030902050204" pitchFamily="34" charset="0"/>
                <a:cs typeface="Times New Roman" pitchFamily="18" charset="0"/>
              </a:rPr>
              <a:t>УЧАСТНИКИ </a:t>
            </a:r>
            <a:r>
              <a:rPr lang="ru-RU" sz="1400" u="sng" dirty="0">
                <a:solidFill>
                  <a:srgbClr val="C00000"/>
                </a:solidFill>
                <a:latin typeface="Impact" panose="020B0806030902050204" pitchFamily="34" charset="0"/>
                <a:cs typeface="Times New Roman" pitchFamily="18" charset="0"/>
              </a:rPr>
              <a:t>СВО</a:t>
            </a:r>
          </a:p>
          <a:p>
            <a:pPr algn="ctr" eaLnBrk="1" fontAlgn="auto" hangingPunct="1">
              <a:spcBef>
                <a:spcPts val="0"/>
              </a:spcBef>
              <a:spcAft>
                <a:spcPts val="0"/>
              </a:spcAft>
              <a:defRPr/>
            </a:pPr>
            <a:r>
              <a:rPr lang="ru-RU" sz="1400" i="1" dirty="0" smtClean="0">
                <a:solidFill>
                  <a:srgbClr val="FF0000"/>
                </a:solidFill>
                <a:latin typeface="Impact" panose="020B0806030902050204" pitchFamily="34" charset="0"/>
                <a:cs typeface="Times New Roman" pitchFamily="18" charset="0"/>
              </a:rPr>
              <a:t>Право </a:t>
            </a:r>
            <a:r>
              <a:rPr lang="ru-RU" sz="1400" i="1" dirty="0">
                <a:solidFill>
                  <a:srgbClr val="FF0000"/>
                </a:solidFill>
                <a:latin typeface="Impact" panose="020B0806030902050204" pitchFamily="34" charset="0"/>
                <a:cs typeface="Times New Roman" pitchFamily="18" charset="0"/>
              </a:rPr>
              <a:t>на получение целевого жилищного </a:t>
            </a:r>
            <a:r>
              <a:rPr lang="ru-RU" sz="1400" i="1" dirty="0" smtClean="0">
                <a:solidFill>
                  <a:srgbClr val="FF0000"/>
                </a:solidFill>
                <a:latin typeface="Impact" panose="020B0806030902050204" pitchFamily="34" charset="0"/>
                <a:cs typeface="Times New Roman" pitchFamily="18" charset="0"/>
              </a:rPr>
              <a:t>займа (с  даты включения в реестр)</a:t>
            </a:r>
            <a:endParaRPr lang="ru-RU" sz="1400" dirty="0">
              <a:solidFill>
                <a:srgbClr val="FF0000"/>
              </a:solidFill>
              <a:latin typeface="Impact" panose="020B0806030902050204" pitchFamily="34" charset="0"/>
              <a:cs typeface="Times New Roman" pitchFamily="18" charset="0"/>
            </a:endParaRPr>
          </a:p>
        </p:txBody>
      </p:sp>
    </p:spTree>
    <p:extLst>
      <p:ext uri="{BB962C8B-B14F-4D97-AF65-F5344CB8AC3E}">
        <p14:creationId xmlns:p14="http://schemas.microsoft.com/office/powerpoint/2010/main" val="45044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26596</TotalTime>
  <Words>2881</Words>
  <Application>Microsoft Office PowerPoint</Application>
  <PresentationFormat>Экран (16:9)</PresentationFormat>
  <Paragraphs>366</Paragraphs>
  <Slides>16</Slides>
  <Notes>16</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Тема Office</vt:lpstr>
      <vt:lpstr>1_Оформление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1071</cp:revision>
  <cp:lastPrinted>2018-07-10T07:26:47Z</cp:lastPrinted>
  <dcterms:created xsi:type="dcterms:W3CDTF">2014-12-14T17:12:30Z</dcterms:created>
  <dcterms:modified xsi:type="dcterms:W3CDTF">2023-01-17T09:31:51Z</dcterms:modified>
</cp:coreProperties>
</file>