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313" r:id="rId4"/>
    <p:sldId id="290" r:id="rId5"/>
    <p:sldId id="275" r:id="rId6"/>
    <p:sldId id="274" r:id="rId7"/>
    <p:sldId id="277" r:id="rId8"/>
    <p:sldId id="278" r:id="rId9"/>
    <p:sldId id="280" r:id="rId10"/>
    <p:sldId id="279" r:id="rId11"/>
    <p:sldId id="281" r:id="rId12"/>
    <p:sldId id="283" r:id="rId13"/>
    <p:sldId id="285" r:id="rId14"/>
    <p:sldId id="287" r:id="rId15"/>
    <p:sldId id="311" r:id="rId16"/>
    <p:sldId id="286" r:id="rId17"/>
    <p:sldId id="288" r:id="rId18"/>
    <p:sldId id="312" r:id="rId19"/>
    <p:sldId id="289" r:id="rId20"/>
    <p:sldId id="314" r:id="rId21"/>
    <p:sldId id="306" r:id="rId22"/>
    <p:sldId id="307" r:id="rId23"/>
    <p:sldId id="304" r:id="rId24"/>
    <p:sldId id="305" r:id="rId25"/>
    <p:sldId id="308" r:id="rId26"/>
    <p:sldId id="284" r:id="rId27"/>
    <p:sldId id="292" r:id="rId28"/>
    <p:sldId id="291" r:id="rId29"/>
    <p:sldId id="293" r:id="rId30"/>
    <p:sldId id="294" r:id="rId31"/>
    <p:sldId id="295" r:id="rId32"/>
    <p:sldId id="296" r:id="rId33"/>
    <p:sldId id="297" r:id="rId34"/>
    <p:sldId id="298" r:id="rId35"/>
    <p:sldId id="300" r:id="rId36"/>
    <p:sldId id="269" r:id="rId37"/>
    <p:sldId id="301" r:id="rId38"/>
    <p:sldId id="302" r:id="rId39"/>
    <p:sldId id="303" r:id="rId4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841" y="627534"/>
            <a:ext cx="4176464" cy="4176464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797"/>
            </a:avLst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3.wdp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5.wdp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moskvapark.naidich.ru/mius/molodogvard.jpg" TargetMode="External"/><Relationship Id="rId13" Type="http://schemas.openxmlformats.org/officeDocument/2006/relationships/hyperlink" Target="https://i2.wp.com/alexlib.ru/wp-content/uploads/2017/12/dsc00237.jpg" TargetMode="External"/><Relationship Id="rId3" Type="http://schemas.openxmlformats.org/officeDocument/2006/relationships/hyperlink" Target="https://avatars.mds.yandex.net/get-pdb/1707109/ae64e1f9-98c4-4e6e-99c6-55d97029dfc2/orig" TargetMode="External"/><Relationship Id="rId7" Type="http://schemas.openxmlformats.org/officeDocument/2006/relationships/hyperlink" Target="https://www.molodguard.ru/images/newphoto3561.jpg" TargetMode="External"/><Relationship Id="rId12" Type="http://schemas.openxmlformats.org/officeDocument/2006/relationships/hyperlink" Target="http://biblioteka.ptz.ru/files/2284.jpg" TargetMode="External"/><Relationship Id="rId2" Type="http://schemas.openxmlformats.org/officeDocument/2006/relationships/hyperlink" Target="http://www.v3wall.com/wallpaper/1024_768/1004/1024_768_201004300208332312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lodguard.ru/newphoto1629.jpg" TargetMode="External"/><Relationship Id="rId11" Type="http://schemas.openxmlformats.org/officeDocument/2006/relationships/hyperlink" Target="https://upload.wikimedia.org/wikipedia/ru/thumb/4/40/&#1051;&#1102;&#1073;&#1086;&#1074;&#1100;_&#1064;&#1077;&#1074;&#1094;&#1086;&#1074;&#1072;_&#1061;&#1072;&#1088;&#1100;&#1082;&#1086;&#1074;.jpg/900px-&#1051;&#1102;&#1073;&#1086;&#1074;&#1100;_&#1064;&#1077;&#1074;&#1094;&#1086;&#1074;&#1072;_&#1061;&#1072;&#1088;&#1100;&#1082;&#1086;&#1074;.jpg" TargetMode="External"/><Relationship Id="rId5" Type="http://schemas.openxmlformats.org/officeDocument/2006/relationships/hyperlink" Target="https://lebedevamarina.ru/wp-content/uploads/2021/05/hello_html_a238d62-removebg-preview.png" TargetMode="External"/><Relationship Id="rId10" Type="http://schemas.openxmlformats.org/officeDocument/2006/relationships/hyperlink" Target="https://upload.wikimedia.org/wikipedia/ru/thumb/7/7d/&#1054;&#1083;&#1077;&#1075;_&#1050;&#1086;&#1096;&#1077;&#1074;&#1086;&#1081;_&#1061;&#1072;&#1088;&#1100;&#1082;&#1086;&#1074;.jpg/900px-&#1054;&#1083;&#1077;&#1075;_&#1050;&#1086;&#1096;&#1077;&#1074;&#1086;&#1081;_&#1061;&#1072;&#1088;&#1100;&#1082;&#1086;&#1074;.jpg" TargetMode="External"/><Relationship Id="rId4" Type="http://schemas.openxmlformats.org/officeDocument/2006/relationships/hyperlink" Target="https://yt3.ggpht.com/ytc/AAUvwng4flqDkpk8XIbUnrk9hQHIeXhCtuohOnS8sYFC=s900-c-k-c0x00ffffff-no-rj" TargetMode="External"/><Relationship Id="rId9" Type="http://schemas.openxmlformats.org/officeDocument/2006/relationships/hyperlink" Target="https://avatars.mds.yandex.net/get-altay/2359468/2a00000173a93bea33be469b03cfb9a040af/XXXL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s.ap-pa.ru/catalogs/news/images/1521723581_3.jpg" TargetMode="External"/><Relationship Id="rId13" Type="http://schemas.openxmlformats.org/officeDocument/2006/relationships/hyperlink" Target="http://lemur59.ru/sites/default/files/images/66551979%20&#1075;&#1088;&#1086;&#1084;&#1086;&#1074;&#1072;.jpg" TargetMode="External"/><Relationship Id="rId3" Type="http://schemas.openxmlformats.org/officeDocument/2006/relationships/hyperlink" Target="http://novikov56.ru/foto/419b.jpg" TargetMode="External"/><Relationship Id="rId7" Type="http://schemas.openxmlformats.org/officeDocument/2006/relationships/hyperlink" Target="https://i07.fotocdn.net/s107/eca0db3bf581f4ca/public_pin_l/2337130161.jpg" TargetMode="External"/><Relationship Id="rId12" Type="http://schemas.openxmlformats.org/officeDocument/2006/relationships/hyperlink" Target="https://cs6.livemaster.ru/storage/84/d1/e8f640d2c9c9aee478d7a54706xu.jpg" TargetMode="External"/><Relationship Id="rId2" Type="http://schemas.openxmlformats.org/officeDocument/2006/relationships/hyperlink" Target="https://niklibrary.ru/images/CPI/&#1054;&#1073;&#1079;&#1086;&#1088;&#1099;_&#1082;&#1085;&#1080;&#1075;/&#1050;&#1085;&#1080;&#1075;&#1080;_&#1086;_&#1074;&#1086;&#1081;&#1085;&#1077;/&#1052;&#1086;&#1083;&#1086;&#1076;&#1072;&#1103;-&#1075;&#1074;&#1072;&#1088;&#1076;&#1080;&#1103;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rodsopr.ucoz.ru/_si/2/23718033.jpg" TargetMode="External"/><Relationship Id="rId11" Type="http://schemas.openxmlformats.org/officeDocument/2006/relationships/hyperlink" Target="https://konspekta.net/studopediaru/baza26/1401072828230.files/image011.jpg" TargetMode="External"/><Relationship Id="rId5" Type="http://schemas.openxmlformats.org/officeDocument/2006/relationships/hyperlink" Target="http://visualrian.ru/images/old_preview/50/23/502395_preview.jpg" TargetMode="External"/><Relationship Id="rId10" Type="http://schemas.openxmlformats.org/officeDocument/2006/relationships/hyperlink" Target="https://&#1072;&#1085;&#1090;&#1088;&#1072;&#1094;&#1080;&#1090;&#1086;&#1074;&#1089;&#1082;&#1080;&#1081;-&#1074;&#1077;&#1089;&#1090;&#1085;&#1080;&#1082;.&#1088;&#1092;/uploads/posts/2020-09/medium/1601464821_1000-1.jpg" TargetMode="External"/><Relationship Id="rId4" Type="http://schemas.openxmlformats.org/officeDocument/2006/relationships/hyperlink" Target="http://900igr.net/up/datai/86656/0016-029-.jpg" TargetMode="External"/><Relationship Id="rId9" Type="http://schemas.openxmlformats.org/officeDocument/2006/relationships/hyperlink" Target="https://avatars.mds.yandex.net/get-altay/1344805/2a000001656b9106cd6815e067564b01785f/XXL" TargetMode="External"/><Relationship Id="rId14" Type="http://schemas.openxmlformats.org/officeDocument/2006/relationships/hyperlink" Target="https://proza.ru/pics/2020/08/31/1692.jpg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cont.ws/uploads/pic/2018/11/&#1055;&#1072;&#1084;&#1103;&#1090;&#1085;&#1072;&#1103;%20&#1089;&#1090;&#1077;&#1083;&#1083;&#1072;%20(1).jpg" TargetMode="External"/><Relationship Id="rId13" Type="http://schemas.openxmlformats.org/officeDocument/2006/relationships/hyperlink" Target="https://diafilmy.su/uploads/posts/2013-04/1367265646_15.jpg" TargetMode="External"/><Relationship Id="rId3" Type="http://schemas.openxmlformats.org/officeDocument/2006/relationships/hyperlink" Target="https://esu.com.ua/images/galleries-images/K/Krasnodon/Memorial%20Neskoreni.%202010.jpg" TargetMode="External"/><Relationship Id="rId7" Type="http://schemas.openxmlformats.org/officeDocument/2006/relationships/hyperlink" Target="https://rossaprimavera.ru/static/files/dadeb53a0e89.jpg" TargetMode="External"/><Relationship Id="rId12" Type="http://schemas.openxmlformats.org/officeDocument/2006/relationships/hyperlink" Target="https://www.molodguard.ru/images2/newphoto3873.jpg" TargetMode="External"/><Relationship Id="rId2" Type="http://schemas.openxmlformats.org/officeDocument/2006/relationships/hyperlink" Target="https://stihi.ru/pics/2014/06/19/79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mur59.ru/sites/default/files/images/newphoto4431.jpg" TargetMode="External"/><Relationship Id="rId11" Type="http://schemas.openxmlformats.org/officeDocument/2006/relationships/hyperlink" Target="https://www.molodguard.ru/images/newphoto3314.jpg" TargetMode="External"/><Relationship Id="rId5" Type="http://schemas.openxmlformats.org/officeDocument/2006/relationships/hyperlink" Target="https://uchebilka.ru/pars_docs/refs/242/241170/241170_html_317b69e6.jpg" TargetMode="External"/><Relationship Id="rId15" Type="http://schemas.openxmlformats.org/officeDocument/2006/relationships/hyperlink" Target="https://www.molodguard.ru/newphoto1229.jpg" TargetMode="External"/><Relationship Id="rId10" Type="http://schemas.openxmlformats.org/officeDocument/2006/relationships/hyperlink" Target="https://ds03.infourok.ru/uploads/ex/1192/0001f9d9-7986e4f6/img11.jpg" TargetMode="External"/><Relationship Id="rId4" Type="http://schemas.openxmlformats.org/officeDocument/2006/relationships/hyperlink" Target="https://cont.ws/uploads/pic/2018/2/Krasnodon-gorod-partiza.jpg" TargetMode="External"/><Relationship Id="rId9" Type="http://schemas.openxmlformats.org/officeDocument/2006/relationships/hyperlink" Target="https://cont.ws/uploads/pic/2019/9/54_7sKXmNho.jpg" TargetMode="External"/><Relationship Id="rId14" Type="http://schemas.openxmlformats.org/officeDocument/2006/relationships/hyperlink" Target="http://900igr.net/up/datai/162756/0040-054-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s.mds.yandex.net/get-kinopoisk-image/1898899/6efed1c3-07bf-490b-9e95-57a252e6eda0/300x450" TargetMode="External"/><Relationship Id="rId13" Type="http://schemas.openxmlformats.org/officeDocument/2006/relationships/hyperlink" Target="https://r1.mt.ru/r19/photoE889/20068353639-0/jpg/bp.jpeg" TargetMode="External"/><Relationship Id="rId3" Type="http://schemas.openxmlformats.org/officeDocument/2006/relationships/hyperlink" Target="https://myslide.ru/documents_7/bbf1848a55ea874236e333313e9fd564/img5.jpg" TargetMode="External"/><Relationship Id="rId7" Type="http://schemas.openxmlformats.org/officeDocument/2006/relationships/hyperlink" Target="https://upload.wikimedia.org/wikipedia/ru/a/ab/Sergei_Gerasimov.jpg" TargetMode="External"/><Relationship Id="rId12" Type="http://schemas.openxmlformats.org/officeDocument/2006/relationships/hyperlink" Target="https://voronej.arbitr.ru/files/images/13495776_0.gif" TargetMode="External"/><Relationship Id="rId2" Type="http://schemas.openxmlformats.org/officeDocument/2006/relationships/hyperlink" Target="https://stihi.ru/pics/2014/06/19/79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e/e6/&#1050;&#1072;&#1076;&#1088;_&#1080;&#1079;_&#1092;&#1080;&#1083;&#1100;&#1084;&#1072;_&#1052;&#1086;&#1083;&#1086;&#1076;&#1072;&#1103;_&#1075;&#1074;&#1072;&#1088;&#1076;&#1080;&#1103;.jpg" TargetMode="External"/><Relationship Id="rId11" Type="http://schemas.openxmlformats.org/officeDocument/2006/relationships/hyperlink" Target="https://naska.su/wp-content/uploads/2016/04/flag-lnr-300x225.png" TargetMode="External"/><Relationship Id="rId5" Type="http://schemas.openxmlformats.org/officeDocument/2006/relationships/hyperlink" Target="https://www.molodguard.ru/images8/newphoto4882.jpg" TargetMode="External"/><Relationship Id="rId10" Type="http://schemas.openxmlformats.org/officeDocument/2006/relationships/hyperlink" Target="https://narodsopr.ucoz.ru/_si/2/65880289.jpg" TargetMode="External"/><Relationship Id="rId4" Type="http://schemas.openxmlformats.org/officeDocument/2006/relationships/hyperlink" Target="https://www.molodguard.ru/images2/newphoto3862.jpg" TargetMode="External"/><Relationship Id="rId9" Type="http://schemas.openxmlformats.org/officeDocument/2006/relationships/hyperlink" Target="https://s00.yaplakal.com/pics/pics_original/4/9/8/11387894.jpg" TargetMode="External"/><Relationship Id="rId14" Type="http://schemas.openxmlformats.org/officeDocument/2006/relationships/hyperlink" Target="http://iskra-dnr.ru/wp-content/uploads/2019/08/11-17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olodguard.ru/newphoto1640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0821" y="555526"/>
            <a:ext cx="6072497" cy="1640561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МОЛОДАЯ  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ГВАРДИЯ 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2643758"/>
            <a:ext cx="4320480" cy="216024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Я так решил, и это я исполню!</a:t>
            </a:r>
            <a:br>
              <a:rPr lang="ru-RU" dirty="0"/>
            </a:br>
            <a:r>
              <a:rPr lang="ru-RU" dirty="0"/>
              <a:t>Всю жизнь отдам за Родину свою.</a:t>
            </a:r>
            <a:br>
              <a:rPr lang="ru-RU" dirty="0"/>
            </a:br>
            <a:r>
              <a:rPr lang="ru-RU" dirty="0"/>
              <a:t>За наш народ, за нашу дорогую</a:t>
            </a:r>
            <a:br>
              <a:rPr lang="ru-RU" dirty="0"/>
            </a:br>
            <a:r>
              <a:rPr lang="ru-RU" dirty="0"/>
              <a:t>Прекрасную Советскую Страну!</a:t>
            </a:r>
          </a:p>
          <a:p>
            <a:r>
              <a:rPr lang="ru-RU" dirty="0" smtClean="0"/>
              <a:t>                              Олег Кошевой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8112" y="2866309"/>
            <a:ext cx="2871920" cy="2009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23" y="411510"/>
            <a:ext cx="2252050" cy="16890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6792" y="267494"/>
            <a:ext cx="5878016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«МОЛОДОЙ ГВАРДИИ»: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244280" cy="39604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Поиски партизан активизировались после того, как молодогвардейцы совершили дерзкий налёт на немецкие автомашины с новогодними подарками, которые подпольщики хотели использовать для своих нужд.</a:t>
            </a:r>
          </a:p>
          <a:p>
            <a:endParaRPr lang="ru-RU" dirty="0"/>
          </a:p>
        </p:txBody>
      </p:sp>
      <p:pic>
        <p:nvPicPr>
          <p:cNvPr id="6" name="Picture 4" descr="http://www.molodguard.ru/newphoto11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35" y="1419622"/>
            <a:ext cx="4392537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4446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6792" y="267494"/>
            <a:ext cx="5878016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«МОЛОДОЙ ГВАРДИИ»: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7574"/>
            <a:ext cx="4176464" cy="38164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Почепцов, входивший в «Молодую гвардию» и его отчим В. Громов донесли на известных им комсомольцев и коммунистов. Они сообщили  имена известных ему членов «Молодой гвардии». 5 января 1943 г. полиция начала массовые аресты, которые продолжались вплоть до 11 января. 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188" y="1208988"/>
            <a:ext cx="4217284" cy="3162962"/>
          </a:xfrm>
        </p:spPr>
      </p:pic>
    </p:spTree>
    <p:extLst>
      <p:ext uri="{BB962C8B-B14F-4D97-AF65-F5344CB8AC3E}">
        <p14:creationId xmlns:p14="http://schemas.microsoft.com/office/powerpoint/2010/main" val="32164875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16460" y="267494"/>
            <a:ext cx="5167064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СУДЬБА МОЛОДОГВАРДЕЙЦЕВ: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843558"/>
            <a:ext cx="868178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фашистских застенках молодогвардейцы мужественно и стойко выдержали жесточайшие пытки.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919" y="1851670"/>
            <a:ext cx="4038600" cy="301001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5" y="1851670"/>
            <a:ext cx="4089369" cy="306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513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07704" y="267494"/>
            <a:ext cx="4663008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ТУРКЕНИЧ (1920-1944)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7574"/>
            <a:ext cx="5400600" cy="38164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мае-июле 1942 года находился на фронте. Попав в плен в одном из боёв на Дону, сбежал, вернулся в Краснодон и стал командиром «Молодой гвардии».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августа 1944 года во время боев за польский городок Глогув капитан Иван Туркенич был смертельно ранен и через сутки скончался. Похоронен в польском городе Жешув на кладбище советских воинов. </a:t>
            </a:r>
          </a:p>
          <a:p>
            <a:endParaRPr lang="ru-RU" dirty="0"/>
          </a:p>
        </p:txBody>
      </p:sp>
      <p:pic>
        <p:nvPicPr>
          <p:cNvPr id="7" name="Picture 3" descr="&amp;Icy;&amp;vcy;&amp;acy;&amp;ncy; &amp;Tcy;&amp;ucy;&amp;rcy;&amp;kcy;&amp;iecy;&amp;ncy;&amp;icy;&amp;chcy; -&#10;&amp;kcy;&amp;ocy;&amp;mcy;&amp;acy;&amp;ncy;&amp;dcy;&amp;icy;&amp;rcy; -&amp;Mcy;&amp;ocy;&amp;lcy;&amp;ocy;&amp;dcy;&amp;ocy;&amp;jcy; &amp;gcy;&amp;vcy;&amp;acy;&amp;rcy;&amp;dcy;&amp;icy;&amp;icy;-&#10;(&amp;fcy;&amp;ocy;&amp;tcy;&amp;ocy; 1943 &amp;gcy;.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84169" y="838960"/>
            <a:ext cx="2506166" cy="3893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94577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4951040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 КОШЕВОЙ (1926-1943)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7574"/>
            <a:ext cx="5400600" cy="38164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1940 года Олег начинает учиться в школе имени А. Горького, где, он познакомился с будущими молодогвардейцами и стал одним из них.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Кошевой пытался перейти линию фронта, но был схвачен на станции Картушино — при рутинном обыске на блокпосту у него был обнаружен пистолет, чистые бланки участника подполья и зашитый в одежде комсомольский билет, который он отказался оставить, вопреки требованиям конспирации. После пыток  был расстрелян 9 февраля 1943 года.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53107" y="915566"/>
            <a:ext cx="2662230" cy="3893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375968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2990" y="205978"/>
            <a:ext cx="2489490" cy="4526011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1600" dirty="0">
                <a:latin typeface="Arial Narrow" panose="020B0606020202030204" pitchFamily="34" charset="0"/>
              </a:rPr>
              <a:t>Покидая Краснодон, стремясь уйти от преследований полиции, Олег Кошевой зашил свой комсомольский билет в одежду. На возражения матери, что билет, если поймают, «станет его обвинителем», Олег решительно ответил: </a:t>
            </a:r>
            <a:r>
              <a:rPr lang="ru-RU" sz="1600" b="1" i="1" dirty="0">
                <a:latin typeface="Arial Narrow" panose="020B0606020202030204" pitchFamily="34" charset="0"/>
              </a:rPr>
              <a:t>«…какой из меня будет комсомолец, если я оставлю свой билет дома?» </a:t>
            </a:r>
            <a:r>
              <a:rPr lang="ru-RU" sz="1600" dirty="0">
                <a:latin typeface="Arial Narrow" panose="020B0606020202030204" pitchFamily="34" charset="0"/>
              </a:rPr>
              <a:t>Позже, когда Олег был схвачен, во время пыток нацистские палачи выжгли раскаленным железом номер билета на его теле…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5979"/>
            <a:ext cx="6151470" cy="4381995"/>
          </a:xfrm>
        </p:spPr>
      </p:pic>
    </p:spTree>
    <p:extLst>
      <p:ext uri="{BB962C8B-B14F-4D97-AF65-F5344CB8AC3E}">
        <p14:creationId xmlns:p14="http://schemas.microsoft.com/office/powerpoint/2010/main" val="3250902635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4951040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ЗЕМНУХОВ (1923-1943)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7574"/>
            <a:ext cx="5400600" cy="38164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Важная роль принадлежит ему в создании подпольной типографии.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декабре 1942 года стал администратором кружка художественной самодеятельности им. А. Горького. Этот клуб по сути стал штаб-квартирой молодогвардейцев. 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Ночью с 15 на 16 января 1943 года после страшных пыток вместе с товарищами был живым сброшен в шурф шахты № 5.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Похоронен в братской могиле в городе Краснодоне.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0152" y="915566"/>
            <a:ext cx="2688141" cy="3893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9020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4951040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УЛЬЯНА ГРОМОВА (1924-1943)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987574"/>
            <a:ext cx="5760640" cy="345638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Громову избрали членом штаба подпольной комсомольской организации. Она принимала участие в подготовке боевых операций, распространяла листовки, собирала.</a:t>
            </a:r>
          </a:p>
          <a:p>
            <a:pPr marL="0" indent="0" algn="just">
              <a:buNone/>
            </a:pP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Накануне 25-й годовщины Октябрьской революции  вместе с Анатолием Поповым Ульяна вывесила красный флаг на трубе шахты.</a:t>
            </a:r>
          </a:p>
          <a:p>
            <a:pPr marL="0" indent="0" algn="just">
              <a:buNone/>
            </a:pP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1943 года была арестована гестапо. На спине у неё была вырезана пятиконечная звезда, правая рука переломана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Уля Громова переписала в дневник строки любимых советских авторов - Николая Островского о том, что надо прожить так, чтобы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«…все силы были отданы самому прекрасному в мире – борьбе за освобождение человечества»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12160" y="1053348"/>
            <a:ext cx="2468082" cy="3394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2461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205978"/>
            <a:ext cx="2520280" cy="4454004"/>
          </a:xfrm>
        </p:spPr>
        <p:txBody>
          <a:bodyPr>
            <a:normAutofit/>
          </a:bodyPr>
          <a:lstStyle/>
          <a:p>
            <a:r>
              <a:rPr lang="ru-RU" sz="1400" dirty="0"/>
              <a:t>Когда после очередных избиений следователь Черенков спросил Ульяну Громову, почему она держит себя так вызывающе, девушка ответила: </a:t>
            </a:r>
            <a:r>
              <a:rPr lang="ru-RU" sz="1400" b="1" i="1" dirty="0"/>
              <a:t>«Не для того я вступила в организацию, чтобы потом просить у вас прощения; жалею только об одном, что мало мы успели сделать!»</a:t>
            </a:r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979"/>
            <a:ext cx="6048672" cy="4536504"/>
          </a:xfrm>
        </p:spPr>
      </p:pic>
    </p:spTree>
    <p:extLst>
      <p:ext uri="{BB962C8B-B14F-4D97-AF65-F5344CB8AC3E}">
        <p14:creationId xmlns:p14="http://schemas.microsoft.com/office/powerpoint/2010/main" val="3411722272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4951040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ШЕВЦОВА (1924-1943)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7574"/>
            <a:ext cx="5400600" cy="381642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Люба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детства отличалась живым и веселым характером, всегда была первой на спортивных соревнованиях, в художественной самодеятельности и кружке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юннатов.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Люба мечтала стать артисткой, но началась война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 1942 года вступила в ВЛКСМ. Летом 1942 года закончила разведшколу  Управления Госбезопасности, была оставлена для работы в оккупированном Ворошиловграде. В силу разных причин осталась без руководства и самостоятельно связалась с краснодонским подпольем.</a:t>
            </a:r>
          </a:p>
          <a:p>
            <a:pPr marL="0" indent="0"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предательства была арестована краснодонской полицией 8 января 1943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давно разыскивали ее как советскую радистку, поэтому, стремясь узнать от нее шифры и явки, мучили отважную подпольщицу особенно долго и жестоко. Но они ничего не добились. Люба отказалась сотрудничать с нацистами. Девушку били, потом бросали в холодную камеру.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Твердый, волевой  характер, жизнерадостность и хладнокровность Любы выводили из себя фашистов. Измученная она находила силы петь в камере песни, подбадривать товарищей.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жестоких пыток 9 февраля расстреляна в Гремучем лесу на окраине города Ровеньки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72299" y="915566"/>
            <a:ext cx="2823213" cy="3894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26474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2516" y="339502"/>
            <a:ext cx="2026568" cy="5760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rgbClr val="C00000"/>
                </a:solidFill>
              </a:rPr>
              <a:t>1941 ГОД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987574"/>
            <a:ext cx="4244280" cy="3607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нашу землю пришел враг. В жестокую схватку с ним вступили все советские люди, от мала до велика. </a:t>
            </a:r>
            <a:r>
              <a:rPr lang="ru-RU" dirty="0">
                <a:solidFill>
                  <a:srgbClr val="FF0000"/>
                </a:solidFill>
              </a:rPr>
              <a:t>20 июля 1942 </a:t>
            </a:r>
            <a:r>
              <a:rPr lang="ru-RU" dirty="0"/>
              <a:t>года немцы вступили в Краснодон.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517" y="1563639"/>
            <a:ext cx="4379453" cy="2463442"/>
          </a:xfrm>
        </p:spPr>
      </p:pic>
    </p:spTree>
    <p:extLst>
      <p:ext uri="{BB962C8B-B14F-4D97-AF65-F5344CB8AC3E}">
        <p14:creationId xmlns:p14="http://schemas.microsoft.com/office/powerpoint/2010/main" val="250981506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51720" y="244928"/>
            <a:ext cx="4951040" cy="4935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</a:t>
            </a:r>
            <a:r>
              <a:rPr lang="ru-RU" sz="2400" b="1" dirty="0" err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Третьякевич</a:t>
            </a:r>
            <a:r>
              <a:rPr lang="ru-RU" sz="24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   1924-1943   ) </a:t>
            </a:r>
            <a:endParaRPr lang="ru-RU" sz="24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Сайт &quot;Молодая Гвардия&quot;. Молодогвардеец Виктор Третьяк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3558"/>
            <a:ext cx="2674268" cy="39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843558"/>
            <a:ext cx="5688632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Родился 9 сентября 1924 г. в селе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Ясенки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Горшеченского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в семье служащего. Виктор был третьим сыном в семье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Третьякевич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Виктор учился в школе N4 имени Ворошилова. Учился он очень хорошо. Каждый год Виктор получал похвальные грамоты. В четвёртом классе он после окончания учебного года был награждён подарками: шёлковой рубашкой, большим атласом.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Виктор был очень вежливым, всегда помогал матери.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 очень любил книги и очень много читал, любил музыку и обладал необыкновенным слухом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dirty="0"/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 записка: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"Дорогие и любимые мамочка и папочка. По всему видно, что нам отсюда не выйти. Но вы мужайтесь. Сегодня мне приснился сон, что я дома. Но это только сон. Ещё раз прощайте. Я умираю за нашу Родину, за наш народ... Вечно любящий Вас Виктор".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10 суток Виктору Третьякову было нанесено 285 ударов плетьми с металлическими наконечниками, два раза его подвешивали за шею, пытали электрическим током, вводили в организм специальный препарат, притупляющий работу мозга и ослабляющий силу воли, но арестант молча</a:t>
            </a:r>
          </a:p>
        </p:txBody>
      </p:sp>
    </p:spTree>
    <p:extLst>
      <p:ext uri="{BB962C8B-B14F-4D97-AF65-F5344CB8AC3E}">
        <p14:creationId xmlns:p14="http://schemas.microsoft.com/office/powerpoint/2010/main" val="321791087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7560"/>
            <a:ext cx="4290615" cy="32098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57559"/>
            <a:ext cx="4202881" cy="32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04549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5658698" cy="44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59448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501"/>
            <a:ext cx="4032448" cy="3177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87" y="339501"/>
            <a:ext cx="4463670" cy="31776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3939902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камеры городской полиции были забиты до отказа. Всех ребят страшно пытали. Кабинет начальника полиции больше походил на бойню — так он был забрызган кровью. Чтобы во дворе не слышали криков истязаемых, изверги заводили патефон и включали его на полную громкость.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62230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8" y="267492"/>
            <a:ext cx="4439394" cy="30201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02" y="294744"/>
            <a:ext cx="4244922" cy="29656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211408" y="3643695"/>
            <a:ext cx="86843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Подпольщиков подвешивали за шею к оконной раме, имитируя казнь через повешение, и за ноги, к потолочному крюку. И били, били, били — палками и проволочными плетьми с гайками на конце. Девчонок вешали за косы, и волосы не выдерживали, обрывались. Молодогвардейцам давили дверью пальцы рук, загоняли под ногти сапожные иглы, сажали на раскаленную плиту, вырезали звезды на груди и спине. Им ломали кости, выбивали и выжигали глаза, отрубали руки и ноги…Эти нечеловеческие пытки длились почти месяц.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83285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283718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000000"/>
                </a:solidFill>
                <a:latin typeface="open_sanslight_italic"/>
              </a:rPr>
              <a:t>  К </a:t>
            </a:r>
            <a:r>
              <a:rPr lang="ru-RU" sz="1400" i="1" dirty="0">
                <a:solidFill>
                  <a:srgbClr val="000000"/>
                </a:solidFill>
                <a:latin typeface="open_sanslight_italic"/>
              </a:rPr>
              <a:t>заброшенной шахте их привезли —и вытолкали из машины. </a:t>
            </a:r>
            <a:br>
              <a:rPr lang="ru-RU" sz="1400" i="1" dirty="0">
                <a:solidFill>
                  <a:srgbClr val="000000"/>
                </a:solidFill>
                <a:latin typeface="open_sanslight_italic"/>
              </a:rPr>
            </a:br>
            <a:r>
              <a:rPr lang="ru-RU" sz="1400" i="1" dirty="0">
                <a:solidFill>
                  <a:srgbClr val="000000"/>
                </a:solidFill>
                <a:latin typeface="open_sanslight_italic"/>
              </a:rPr>
              <a:t>  Ребята друг друга под руки вели, поддерживали в час кончины.</a:t>
            </a:r>
            <a:br>
              <a:rPr lang="ru-RU" sz="1400" i="1" dirty="0">
                <a:solidFill>
                  <a:srgbClr val="000000"/>
                </a:solidFill>
                <a:latin typeface="open_sanslight_italic"/>
              </a:rPr>
            </a:br>
            <a:r>
              <a:rPr lang="ru-RU" sz="1400" i="1" dirty="0">
                <a:solidFill>
                  <a:srgbClr val="000000"/>
                </a:solidFill>
                <a:latin typeface="open_sanslight_italic"/>
              </a:rPr>
              <a:t>  Избиты, измучены, шли они в ночь в кровавых обрывках одежды.  </a:t>
            </a:r>
            <a:br>
              <a:rPr lang="ru-RU" sz="1400" i="1" dirty="0">
                <a:solidFill>
                  <a:srgbClr val="000000"/>
                </a:solidFill>
                <a:latin typeface="open_sanslight_italic"/>
              </a:rPr>
            </a:br>
            <a:r>
              <a:rPr lang="ru-RU" sz="1400" i="1" dirty="0">
                <a:solidFill>
                  <a:srgbClr val="000000"/>
                </a:solidFill>
                <a:latin typeface="open_sanslight_italic"/>
              </a:rPr>
              <a:t>  А парни старались девчонкам помочь и даже шутили, как прежде...</a:t>
            </a:r>
            <a:br>
              <a:rPr lang="ru-RU" sz="1400" i="1" dirty="0">
                <a:solidFill>
                  <a:srgbClr val="000000"/>
                </a:solidFill>
                <a:latin typeface="open_sanslight_italic"/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  <a:latin typeface="open_sansregular"/>
              </a:rPr>
              <a:t> </a:t>
            </a:r>
            <a:r>
              <a:rPr lang="ru-RU" sz="1200" dirty="0">
                <a:solidFill>
                  <a:srgbClr val="000000"/>
                </a:solidFill>
                <a:latin typeface="open_sansregular"/>
              </a:rPr>
              <a:t>Да, именно так, 15 и 16, 30 января 1943 года у заброшенной шахты расстались с жизнью большинство членов подпольной комсомольской организации “Молодая гвардия” 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000000"/>
                </a:solidFill>
                <a:latin typeface="open_sansregular"/>
              </a:rPr>
              <a:t>История «Молодой гвардии» — это удивительное сочетание мученичества, взаимовыручки, находчивости, фантастической удачи и трагедии.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000000"/>
                </a:solidFill>
                <a:latin typeface="open_sansregular"/>
              </a:rPr>
              <a:t>  В Краснодон 14 февраля вошли советские войска. День 17 февраля стал траурным, полным плача и причитаний. Из глубокого, темного шурфа бадьей доставали тела замученных юношей и девушек. Узнать их было трудно, некоторых ребят родители опознали только по одежде.</a:t>
            </a:r>
            <a:endParaRPr lang="ru-RU" sz="1200" dirty="0"/>
          </a:p>
        </p:txBody>
      </p:sp>
      <p:pic>
        <p:nvPicPr>
          <p:cNvPr id="1026" name="Picture 2" descr="Подвиг героев-молодогвардейцев » Cайт администрации Марксовского  муниципального рай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486"/>
            <a:ext cx="345638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5 лет назад на Донбассе были казнены члены «Молодой гвардии» - Газета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5486"/>
            <a:ext cx="345252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76493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16460" y="267494"/>
            <a:ext cx="5167064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СУДЬБА МОЛОДОГВАРДЕЙЦЕВ: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4103" y="843558"/>
            <a:ext cx="8549214" cy="1368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 16 и 31 января 1943 г. фашисты частью живыми, частью расстрелянными сбросили 71 чел. в шурф шахты № 5, глубиной 53 м.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59" y="2127679"/>
            <a:ext cx="4771155" cy="267631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127679"/>
            <a:ext cx="3568427" cy="26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7693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23728" y="267494"/>
            <a:ext cx="4671764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ПАМЯТЬ ГЕРОЯМ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843558"/>
            <a:ext cx="8581797" cy="1368152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Лишь десять членов «Молодой гвардии» пережили Великую Отечественную войну. 13 сентября 1943 года (в день рождение Зои Космодемьянской) молодогвардейцам </a:t>
            </a:r>
            <a:r>
              <a:rPr lang="ru-RU" b="1" i="1" dirty="0"/>
              <a:t>Ульяне Громовой, Ивану </a:t>
            </a:r>
            <a:r>
              <a:rPr lang="ru-RU" b="1" i="1" dirty="0" err="1"/>
              <a:t>Земнухову</a:t>
            </a:r>
            <a:r>
              <a:rPr lang="ru-RU" b="1" i="1" dirty="0"/>
              <a:t>, Олегу Кошевому, Сергею Тюленину, Любови Шевцовой </a:t>
            </a:r>
            <a:r>
              <a:rPr lang="ru-RU" dirty="0"/>
              <a:t>посмертно было присвоено почётное звание Героя Советского Союза.   </a:t>
            </a:r>
            <a:endParaRPr lang="ru-RU" dirty="0" smtClean="0"/>
          </a:p>
          <a:p>
            <a:r>
              <a:rPr lang="ru-RU" dirty="0"/>
              <a:t> 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dirty="0"/>
              <a:t>   Впоследствии, 5 мая 1990 года, звание Героя Советского Союза было присвоено также командиру подпольной организации </a:t>
            </a:r>
            <a:r>
              <a:rPr lang="ru-RU" b="1" i="1" dirty="0"/>
              <a:t>Ивану </a:t>
            </a:r>
            <a:r>
              <a:rPr lang="ru-RU" b="1" i="1" dirty="0" err="1"/>
              <a:t>Туркеничу</a:t>
            </a:r>
            <a:r>
              <a:rPr lang="ru-RU" dirty="0"/>
              <a:t> (посмертно). 3 участника «Молодой гвардии» награждены орденом Красного Знамени, 35 — орденом Отечественной войны I степени, 6 — орденом Красной Звезды, 66 — медалью «Партизану Отечественной войны» I степени. 13 декабря 1960 года молодогвардеец Виктор </a:t>
            </a:r>
            <a:r>
              <a:rPr lang="ru-RU" dirty="0" err="1"/>
              <a:t>Третьякевич</a:t>
            </a:r>
            <a:r>
              <a:rPr lang="ru-RU" dirty="0"/>
              <a:t> посмертно награждён орденом Отечественной войны I степени. 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27" y="2067694"/>
            <a:ext cx="7309859" cy="2774470"/>
          </a:xfrm>
        </p:spPr>
      </p:pic>
    </p:spTree>
    <p:extLst>
      <p:ext uri="{BB962C8B-B14F-4D97-AF65-F5344CB8AC3E}">
        <p14:creationId xmlns:p14="http://schemas.microsoft.com/office/powerpoint/2010/main" val="363633044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51720" y="267494"/>
            <a:ext cx="4446984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ПАМЯТЬ ГЕРОЯМ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7574"/>
            <a:ext cx="4680520" cy="38164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/>
              <a:t>Как страшно умирать в 16 лет,</a:t>
            </a:r>
          </a:p>
          <a:p>
            <a:pPr>
              <a:buNone/>
            </a:pPr>
            <a:r>
              <a:rPr lang="ru-RU" b="1" dirty="0"/>
              <a:t>Как хочется чертовски жить. </a:t>
            </a:r>
          </a:p>
          <a:p>
            <a:pPr>
              <a:buNone/>
            </a:pPr>
            <a:r>
              <a:rPr lang="ru-RU" b="1" dirty="0"/>
              <a:t>Не слезы лить, а улыбаться, </a:t>
            </a:r>
          </a:p>
          <a:p>
            <a:pPr>
              <a:buNone/>
            </a:pPr>
            <a:r>
              <a:rPr lang="ru-RU" b="1" dirty="0"/>
              <a:t>Влюбляться и детей растить. </a:t>
            </a:r>
            <a:br>
              <a:rPr lang="ru-RU" b="1" dirty="0"/>
            </a:br>
            <a:endParaRPr lang="ru-RU" b="1" dirty="0"/>
          </a:p>
          <a:p>
            <a:pPr>
              <a:buNone/>
            </a:pPr>
            <a:r>
              <a:rPr lang="ru-RU" b="1" dirty="0"/>
              <a:t>Но солнце клонится к закату.</a:t>
            </a:r>
          </a:p>
          <a:p>
            <a:pPr>
              <a:buNone/>
            </a:pPr>
            <a:r>
              <a:rPr lang="ru-RU" b="1" dirty="0"/>
              <a:t>Не встретить им уже рассвет.</a:t>
            </a:r>
          </a:p>
          <a:p>
            <a:pPr>
              <a:buNone/>
            </a:pPr>
            <a:r>
              <a:rPr lang="ru-RU" b="1" dirty="0"/>
              <a:t>В бессмертие ушли ребята,</a:t>
            </a:r>
          </a:p>
          <a:p>
            <a:pPr>
              <a:buNone/>
            </a:pPr>
            <a:r>
              <a:rPr lang="ru-RU" b="1" dirty="0"/>
              <a:t>В расцвете юношеских лет…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652" y="1201391"/>
            <a:ext cx="2543695" cy="3391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55122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51720" y="267494"/>
            <a:ext cx="4446984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ПАМЯТЬ ГЕРОЯМ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7574"/>
            <a:ext cx="8496944" cy="9361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 героев «Молодой гвардии» запечатлен в одноименном романе Александра Александровича Фадеева (Булыги).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84168" y="1779662"/>
            <a:ext cx="2016224" cy="306460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60" y="1815894"/>
            <a:ext cx="2099184" cy="30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2607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5979"/>
            <a:ext cx="7488832" cy="42155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Новые правила, новый порядок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7534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open_sansregular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open_sansregular"/>
              </a:rPr>
              <a:t>Завоеватели </a:t>
            </a:r>
            <a:r>
              <a:rPr lang="ru-RU" dirty="0">
                <a:solidFill>
                  <a:srgbClr val="000000"/>
                </a:solidFill>
                <a:latin typeface="open_sansregular"/>
              </a:rPr>
              <a:t>принесли с собой "новый порядок"... </a:t>
            </a:r>
            <a:endParaRPr lang="ru-RU" dirty="0" smtClean="0">
              <a:solidFill>
                <a:srgbClr val="000000"/>
              </a:solidFill>
              <a:latin typeface="open_sansregular"/>
            </a:endParaRPr>
          </a:p>
          <a:p>
            <a:r>
              <a:rPr lang="ru-RU" dirty="0">
                <a:solidFill>
                  <a:srgbClr val="000000"/>
                </a:solidFill>
                <a:latin typeface="open_sansregular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open_sansregular"/>
              </a:rPr>
              <a:t>Первый </a:t>
            </a:r>
            <a:r>
              <a:rPr lang="ru-RU" dirty="0">
                <a:solidFill>
                  <a:srgbClr val="000000"/>
                </a:solidFill>
                <a:latin typeface="open_sansregular"/>
              </a:rPr>
              <a:t>приказ немецкого коменданта гласил: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_sansregular"/>
              </a:rPr>
              <a:t> «</a:t>
            </a:r>
            <a:r>
              <a:rPr lang="ru-RU" i="1" dirty="0">
                <a:solidFill>
                  <a:srgbClr val="000000"/>
                </a:solidFill>
                <a:latin typeface="open_sanslight_italic"/>
              </a:rPr>
              <a:t>За неподчинение новому порядку - расстрел.</a:t>
            </a:r>
            <a:br>
              <a:rPr lang="ru-RU" i="1" dirty="0">
                <a:solidFill>
                  <a:srgbClr val="000000"/>
                </a:solidFill>
                <a:latin typeface="open_sanslight_italic"/>
              </a:rPr>
            </a:br>
            <a:r>
              <a:rPr lang="ru-RU" i="1" dirty="0">
                <a:solidFill>
                  <a:srgbClr val="000000"/>
                </a:solidFill>
                <a:latin typeface="open_sanslight_italic"/>
              </a:rPr>
              <a:t>  За уклонение от сдачи оружия - расстрел.</a:t>
            </a:r>
            <a:br>
              <a:rPr lang="ru-RU" i="1" dirty="0">
                <a:solidFill>
                  <a:srgbClr val="000000"/>
                </a:solidFill>
                <a:latin typeface="open_sanslight_italic"/>
              </a:rPr>
            </a:br>
            <a:r>
              <a:rPr lang="ru-RU" i="1" dirty="0">
                <a:solidFill>
                  <a:srgbClr val="000000"/>
                </a:solidFill>
                <a:latin typeface="open_sanslight_italic"/>
              </a:rPr>
              <a:t>  За неявку на регистрацию в полицию - расстрел.</a:t>
            </a:r>
            <a:br>
              <a:rPr lang="ru-RU" i="1" dirty="0">
                <a:solidFill>
                  <a:srgbClr val="000000"/>
                </a:solidFill>
                <a:latin typeface="open_sanslight_italic"/>
              </a:rPr>
            </a:br>
            <a:r>
              <a:rPr lang="ru-RU" i="1" dirty="0">
                <a:solidFill>
                  <a:srgbClr val="000000"/>
                </a:solidFill>
                <a:latin typeface="open_sanslight_italic"/>
              </a:rPr>
              <a:t>  За слушание радиоприёмника - расстрел.</a:t>
            </a:r>
            <a:br>
              <a:rPr lang="ru-RU" i="1" dirty="0">
                <a:solidFill>
                  <a:srgbClr val="000000"/>
                </a:solidFill>
                <a:latin typeface="open_sanslight_italic"/>
              </a:rPr>
            </a:br>
            <a:r>
              <a:rPr lang="ru-RU" i="1" dirty="0">
                <a:solidFill>
                  <a:srgbClr val="000000"/>
                </a:solidFill>
                <a:latin typeface="open_sanslight_italic"/>
              </a:rPr>
              <a:t>  За появление на улицах после 18.00 - расстрел…»</a:t>
            </a:r>
            <a:endParaRPr lang="ru-RU" dirty="0"/>
          </a:p>
        </p:txBody>
      </p:sp>
      <p:sp>
        <p:nvSpPr>
          <p:cNvPr id="6" name="AutoShape 2" descr="Новости Крымнаша. «После обнуляции путина из хлеба и зрелищ останутся  только зрелища» » ЦЕНЗОРУ.НЕТ - Самые Свежие Новости России Украины и Ми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Новости Крымнаша. «После обнуляции путина из хлеба и зрелищ останутся  только зрелища» » ЦЕНЗОРУ.НЕТ - Самые Свежие Новости России Украины и Мир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Новости Крымнаша. «После обнуляции путина из хлеба и зрелищ останутся  только зрелища» » ЦЕНЗОРУ.НЕТ - Самые Свежие Новости России Украины и Мир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Новости Крымнаша. «После обнуляции путина из хлеба и зрелищ останутся  только зрелища» » ЦЕНЗОРУ.НЕТ - Самые Свежие Новости России Украины и Мира"/>
          <p:cNvSpPr>
            <a:spLocks noChangeAspect="1" noChangeArrowheads="1"/>
          </p:cNvSpPr>
          <p:nvPr/>
        </p:nvSpPr>
        <p:spPr bwMode="auto">
          <a:xfrm>
            <a:off x="3106301" y="3292769"/>
            <a:ext cx="187538" cy="1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Бессмертный подвиг молодогвардейцев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58859"/>
            <a:ext cx="3478634" cy="212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78545"/>
      </p:ext>
    </p:extLst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51720" y="267494"/>
            <a:ext cx="4446984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ПАМЯТЬ ГЕРОЯМ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879790"/>
            <a:ext cx="8496944" cy="9361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жизни Олега Кошевого, его самоотверженной борьбе рассказывает в своей книге мать героя Елена Кошевая.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19848" y="1934627"/>
            <a:ext cx="2024560" cy="290964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4163" y="1934628"/>
            <a:ext cx="2383013" cy="28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3576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23728" y="267494"/>
            <a:ext cx="4671764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ПАМЯТЬ ГЕРОЯМ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4103" y="843558"/>
            <a:ext cx="8549214" cy="9361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городе Краснодоне открыт музей, посвященный</a:t>
            </a:r>
          </a:p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героям-молодогвардейцам.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862163"/>
            <a:ext cx="7450003" cy="2980001"/>
          </a:xfrm>
        </p:spPr>
      </p:pic>
    </p:spTree>
    <p:extLst>
      <p:ext uri="{BB962C8B-B14F-4D97-AF65-F5344CB8AC3E}">
        <p14:creationId xmlns:p14="http://schemas.microsoft.com/office/powerpoint/2010/main" val="392553445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51720" y="267494"/>
            <a:ext cx="4446984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ПАМЯТЬ ГЕРОЯМ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7574"/>
            <a:ext cx="5616624" cy="381642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По улице Ленина в городе Антрацит Ворошиловградской (ныне Луганской) области находится школа №1, в которой учился комиссар «Молодой гвардии» Олег Кошевой в 1937 - 1939г.г. На первом этаже школы есть комната, на двери которой укреплена мемориальная доска с надписью: «В этой классной комнате учился Герой Советского Союза Олег Кошевой». Класс, где учился Кошевой, в настоящее время является музеем. </a:t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12160" y="1851670"/>
            <a:ext cx="2856024" cy="2142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69685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51720" y="267494"/>
            <a:ext cx="4446984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ПАМЯТЬ ГЕРОЯМ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879790"/>
            <a:ext cx="8496944" cy="9361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 Олегу Кошевому и Любе Шевцовой </a:t>
            </a:r>
          </a:p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городе Харькове.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141012" y="1815895"/>
            <a:ext cx="2264454" cy="301927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1" y="1915056"/>
            <a:ext cx="2190082" cy="292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4441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909998"/>
            <a:ext cx="2890664" cy="7920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dirty="0">
                <a:ln/>
                <a:solidFill>
                  <a:srgbClr val="002060"/>
                </a:solidFill>
              </a:rPr>
              <a:t>Памятник «Клятва» в Краснодоне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814535"/>
            <a:ext cx="2297268" cy="30630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6985" y="909997"/>
            <a:ext cx="3178697" cy="7920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dirty="0">
                <a:ln/>
                <a:solidFill>
                  <a:srgbClr val="002060"/>
                </a:solidFill>
              </a:rPr>
              <a:t>«Аллея героев» в Молодогвардейске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867" y="1851025"/>
            <a:ext cx="4360934" cy="3026534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10736" y="267494"/>
            <a:ext cx="4668579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ПАМЯТЬ ГЕРОЯМ</a:t>
            </a:r>
          </a:p>
        </p:txBody>
      </p:sp>
    </p:spTree>
    <p:extLst>
      <p:ext uri="{BB962C8B-B14F-4D97-AF65-F5344CB8AC3E}">
        <p14:creationId xmlns:p14="http://schemas.microsoft.com/office/powerpoint/2010/main" val="165157385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62006" y="240784"/>
            <a:ext cx="5328592" cy="35450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ПАМЯТЬ ГЕРОЯМ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77845"/>
            <a:ext cx="3960440" cy="2970330"/>
          </a:xfrm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7984" y="1883173"/>
            <a:ext cx="4437346" cy="295967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80582"/>
            <a:ext cx="936104" cy="595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66259">
            <a:off x="5904164" y="3759897"/>
            <a:ext cx="611084" cy="611084"/>
          </a:xfrm>
          <a:prstGeom prst="rect">
            <a:avLst/>
          </a:prstGeom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719572" y="981022"/>
            <a:ext cx="2890664" cy="7920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n/>
                <a:solidFill>
                  <a:srgbClr val="002060"/>
                </a:solidFill>
              </a:rPr>
              <a:t>Памятник молодогвардейцам в Москве 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5201325" y="1000785"/>
            <a:ext cx="2890664" cy="7920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n/>
                <a:solidFill>
                  <a:srgbClr val="002060"/>
                </a:solidFill>
              </a:rPr>
              <a:t>Памятник молодогвардейцам в Суходольске </a:t>
            </a:r>
          </a:p>
        </p:txBody>
      </p:sp>
    </p:spTree>
    <p:extLst>
      <p:ext uri="{BB962C8B-B14F-4D97-AF65-F5344CB8AC3E}">
        <p14:creationId xmlns:p14="http://schemas.microsoft.com/office/powerpoint/2010/main" val="136570036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445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873978"/>
            <a:ext cx="8424936" cy="4074035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http://www.v3wall.com/wallpaper/1024_768/1004/1024_768_20100430020833231240.jpg</a:t>
            </a:r>
            <a:r>
              <a:rPr lang="ru-RU" sz="1200" dirty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https://avatars.mds.yandex.net/get-pdb/1707109/ae64e1f9-98c4-4e6e-99c6-55d97029dfc2/orig</a:t>
            </a: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a typeface="Calibri"/>
                <a:cs typeface="Times New Roman"/>
              </a:rPr>
              <a:t> </a:t>
            </a: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https://yt3.ggpht.com/ytc/AAUvwng4flqDkpk8XIbUnrk9hQHIeXhCtuohOnS8sYFC=s900-c-k-c0x00ffffff-no-rj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https://lebedevamarina.ru/wp-content/uploads/2021/05/hello_html_a238d62-removebg-preview.png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https://www.molodguard.ru/newphoto1629.jpg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https://www.molodguard.ru/images/newphoto3561.jpg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СШ №1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http://moskvapark.naidich.ru/mius/molodogvard.jpg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https://avatars.mds.yandex.net/get-altay/2359468/2a00000173a93bea33be469b03cfb9a040af/XXXL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https://upload.wikimedia.org/wikipedia/ru/thumb/7/7d/Олег_Кошевой_Харьков.jpg/900px-Олег_Кошевой_Харьков.jpg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https://upload.wikimedia.org/wikipedia/ru/thumb/4/40/Любовь_Шевцова_Харьков.jpg/900px-Любовь_Шевцова_Харьков.jpg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http://biblioteka.ptz.ru/files/2284.jpg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https://i2.wp.com/alexlib.ru/wp-content/uploads/2017/12/dsc00237.jpg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мать Кошевого Елена Кошевая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445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873978"/>
            <a:ext cx="8424936" cy="40740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https://niklibrary.ru/images/CPI/Обзоры_книг/Книги_о_войне/Молодая-гвардия.jpg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http://novikov56.ru/foto/419b.jpg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http://900igr.net/up/datai/86656/0016-029-.jpg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http://visualrian.ru/images/old_preview/50/23/502395_preview.jpg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https://narodsopr.ucoz.ru/_si/2/23718033.jpg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https://i07.fotocdn.net/s107/eca0db3bf581f4ca/public_pin_l/2337130161.jpg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земнухов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https://news.ap-pa.ru/catalogs/news/images/1521723581_3.jpg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Тюленин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https://avatars.mds.yandex.net/get-altay/1344805/2a000001656b9106cd6815e067564b01785f/XXL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https://антрацитовский-вестник.рф/uploads/posts/2020-09/medium/1601464821_1000-1.jpg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братская могила в Краснодоне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https://konspekta.net/studopediaru/baza26/1401072828230.files/image011.jpg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https://cs6.livemaster.ru/storage/84/d1/e8f640d2c9c9aee478d7a54706xu.jpg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Громова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http://lemur59.ru/sites/default/files/images/66551979%20громова.jpg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Громова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https://proza.ru/pics/2020/08/31/1692.jpg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Кошевой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922718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445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873978"/>
            <a:ext cx="8424936" cy="407403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https://stihi.ru/pics/2014/06/19/7973.jpg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Иван Туркенич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https://esu.com.ua/images/galleries-images/K/Krasnodon/Memorial%20Neskoreni.%202010.jpg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памятник Непокорённые Краснодон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https://cont.ws/uploads/pic/2018/2/Krasnodon-gorod-partiza.jpg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памятник в Краснодоне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https://uchebilka.ru/pars_docs/refs/242/241170/241170_html_317b69e6.jpg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http://lemur59.ru/sites/default/files/images/newphoto4431.jpg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шурф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https://rossaprimavera.ru/static/files/dadeb53a0e89.jpg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https://cont.ws/uploads/pic/2018/11/Памятная%20стелла%20%281%29.jpg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https://cont.ws/uploads/pic/2019/9/54_7sKXmNho.jpg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https://ds03.infourok.ru/uploads/ex/1192/0001f9d9-7986e4f6/img11.jpg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https://www.molodguard.ru/images/newphoto3314.jpg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https://www.molodguard.ru/images2/newphoto3873.jpg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https://diafilmy.su/uploads/posts/2013-04/1367265646_15.jpg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сожжённая биржа труда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http://900igr.net/up/datai/162756/0040-054-.jpg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расстрел молодогвардейцев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https://www.molodguard.ru/newphoto1229.jpg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допрос Кошевого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7477193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445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873978"/>
            <a:ext cx="8424936" cy="4074035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https://stihi.ru/pics/2014/06/19/7973.jpg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Иван Туркенич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https://myslide.ru/documents_7/bbf1848a55ea874236e333313e9fd564/img5.jpg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клятва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https://www.molodguard.ru/images2/newphoto3862.jpg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клятва </a:t>
            </a:r>
          </a:p>
          <a:p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https://www.molodguard.ru/images8/newphoto4882.jpg</a:t>
            </a: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https://upload.wikimedia.org/wikipedia/commons/e/e6/Кадр_из_фильма_Молодая_гвардия.jpg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https://upload.wikimedia.org/wikipedia/ru/a/ab/Sergei_Gerasimov.jpg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https://avatars.mds.yandex.net/get-kinopoisk-image/1898899/6efed1c3-07bf-490b-9e95-57a252e6eda0/300x450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фильм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https://s00.yaplakal.com/pics/pics_original/4/9/8/11387894.jpg</a:t>
            </a:r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https://narodsopr.ucoz.ru/_si/2/65880289.jpg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https://naska.su/wp-content/uploads/2016/04/flag-lnr-300x225.png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https://voronej.arbitr.ru/files/images/13495776_0.gif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https://r1.mt.ru/r19/photoE889/20068353639-0/jpg/bp.jpeg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http://iskra-dnr.ru/wp-content/uploads/2019/08/11-17.jpg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593633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267494"/>
            <a:ext cx="5095056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ТЮЛЕНИН (1925-1943)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7574"/>
            <a:ext cx="5256584" cy="38164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 Но несмотря на это  почти сразу же в городе появились первые листовки, запылала новая баня, уже готовая под немецкие казармы. Это начал действовать </a:t>
            </a:r>
            <a:r>
              <a:rPr lang="ru-RU" i="1" dirty="0"/>
              <a:t>Сережка Тюленин</a:t>
            </a:r>
            <a:r>
              <a:rPr lang="ru-RU" dirty="0"/>
              <a:t> и в начале один. Листовки Сергей писал на кусках старых газет, и полицейские часто находили их в своих карманах. Он начал собирать оружие, даже не сомневаясь, что оно обязательно пригодится. И он первый привлек группу ребят, готовых к борьбе. В нее поначалу входили восемь человек.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65841" y="1200150"/>
            <a:ext cx="2603317" cy="3394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9682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7494"/>
            <a:ext cx="3466728" cy="5655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rgbClr val="C00000"/>
                </a:solidFill>
              </a:rPr>
              <a:t>МОЛОДАЯ ГВАРДИЯ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968552" cy="36724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с В </a:t>
            </a:r>
            <a:r>
              <a:rPr lang="ru-RU" dirty="0"/>
              <a:t>Краснодоне, сразу после оккупации его немецкими войсками, возникли подпольные группы молодёжи.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30 </a:t>
            </a:r>
            <a:r>
              <a:rPr lang="ru-RU" b="1" dirty="0" smtClean="0">
                <a:solidFill>
                  <a:srgbClr val="FF0000"/>
                </a:solidFill>
              </a:rPr>
              <a:t>сентября </a:t>
            </a:r>
            <a:r>
              <a:rPr lang="ru-RU" b="1" dirty="0">
                <a:solidFill>
                  <a:srgbClr val="FF0000"/>
                </a:solidFill>
              </a:rPr>
              <a:t>1942 </a:t>
            </a:r>
            <a:r>
              <a:rPr lang="ru-RU" dirty="0"/>
              <a:t>года молодёжные подпольные группы объединились в «Молодую гвардию», название было предложено Сергеем Тюлениным. </a:t>
            </a:r>
          </a:p>
          <a:p>
            <a:pPr marL="0" indent="0">
              <a:buNone/>
            </a:pPr>
            <a:r>
              <a:rPr lang="ru-RU" dirty="0"/>
              <a:t>Командиром организации стал   Иван Туркенич. </a:t>
            </a:r>
          </a:p>
          <a:p>
            <a:endParaRPr lang="ru-RU" dirty="0"/>
          </a:p>
        </p:txBody>
      </p:sp>
      <p:pic>
        <p:nvPicPr>
          <p:cNvPr id="5" name="Рисунок 3" descr="http://www.molodguard.ru/newphoto1640min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901812"/>
            <a:ext cx="2711944" cy="390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6418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92" y="1200151"/>
            <a:ext cx="4066191" cy="324380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442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«Молодая гвардия» насчитывала около 110 участников. Среди них многие только что закончили школу. Самому младшему было 14 </a:t>
            </a:r>
            <a:r>
              <a:rPr lang="ru-RU" dirty="0" smtClean="0"/>
              <a:t>лет- старшему чуть больше 20.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611215" y="339502"/>
            <a:ext cx="3538736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rgbClr val="C00000"/>
                </a:solidFill>
              </a:rPr>
              <a:t>МОЛОДАЯ ГВАРДИЯ </a:t>
            </a:r>
          </a:p>
        </p:txBody>
      </p:sp>
    </p:spTree>
    <p:extLst>
      <p:ext uri="{BB962C8B-B14F-4D97-AF65-F5344CB8AC3E}">
        <p14:creationId xmlns:p14="http://schemas.microsoft.com/office/powerpoint/2010/main" val="42941942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340" y="267494"/>
            <a:ext cx="5194920" cy="49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КЛЯТВА МОЛОДОГВАРДЕЙЦЕВ: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15566"/>
            <a:ext cx="5222845" cy="39171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361" y="915566"/>
            <a:ext cx="3086859" cy="3885034"/>
          </a:xfrm>
        </p:spPr>
      </p:pic>
    </p:spTree>
    <p:extLst>
      <p:ext uri="{BB962C8B-B14F-4D97-AF65-F5344CB8AC3E}">
        <p14:creationId xmlns:p14="http://schemas.microsoft.com/office/powerpoint/2010/main" val="9723106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42256" y="267494"/>
            <a:ext cx="6707088" cy="49316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«МОЛОДОЙ ГВАРДИИ»: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7574"/>
            <a:ext cx="4172272" cy="37444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«Молодая гвардия» выпустила и распространила более 5 тысяч антифашистских  листовок. Члены организации уничтожали вражеские автомашины с солдатами, боеприпасами и горючим.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117" y="1347614"/>
            <a:ext cx="4385883" cy="2736303"/>
          </a:xfrm>
        </p:spPr>
      </p:pic>
    </p:spTree>
    <p:extLst>
      <p:ext uri="{BB962C8B-B14F-4D97-AF65-F5344CB8AC3E}">
        <p14:creationId xmlns:p14="http://schemas.microsoft.com/office/powerpoint/2010/main" val="37100015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42256" y="267494"/>
            <a:ext cx="6707088" cy="49316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«МОЛОДОЙ ГВАРДИИ»: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752528" cy="381642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Устроили поджог здания биржи труда, где хранились списки людей, предназначенных к вывозу в германию, тем самым около 2000 человек были спасены от угона в германию.</a:t>
            </a: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Готовились устроить вооружённое восстание в Краснодоне, чтобы разбить немецкий гарнизон и присоединиться к наступающим частям советской армии.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1275606"/>
            <a:ext cx="3682695" cy="2808312"/>
          </a:xfrm>
        </p:spPr>
      </p:pic>
    </p:spTree>
    <p:extLst>
      <p:ext uri="{BB962C8B-B14F-4D97-AF65-F5344CB8AC3E}">
        <p14:creationId xmlns:p14="http://schemas.microsoft.com/office/powerpoint/2010/main" val="27866453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4147</TotalTime>
  <Words>1148</Words>
  <Application>Microsoft Office PowerPoint</Application>
  <PresentationFormat>Экран (16:9)</PresentationFormat>
  <Paragraphs>165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Arial Narrow</vt:lpstr>
      <vt:lpstr>Calibri</vt:lpstr>
      <vt:lpstr>open_sanslight_italic</vt:lpstr>
      <vt:lpstr>open_sansregular</vt:lpstr>
      <vt:lpstr>Times New Roman</vt:lpstr>
      <vt:lpstr>Тема Office</vt:lpstr>
      <vt:lpstr> МОЛОДАЯ   ГВАРДИЯ </vt:lpstr>
      <vt:lpstr>1941 ГОД </vt:lpstr>
      <vt:lpstr>Новые правила, новый порядок</vt:lpstr>
      <vt:lpstr>СЕРГЕЙ ТЮЛЕНИН (1925-1943) </vt:lpstr>
      <vt:lpstr>МОЛОДАЯ ГВАРДИЯ </vt:lpstr>
      <vt:lpstr>МОЛОДАЯ ГВАРДИЯ </vt:lpstr>
      <vt:lpstr>КЛЯТВА МОЛОДОГВАРДЕЙЦЕВ: </vt:lpstr>
      <vt:lpstr>ДЕЯТЕЛЬНОСТЬ «МОЛОДОЙ ГВАРДИИ»: </vt:lpstr>
      <vt:lpstr>ДЕЯТЕЛЬНОСТЬ «МОЛОДОЙ ГВАРДИИ»: </vt:lpstr>
      <vt:lpstr>РАСКРЫТИЕ «МОЛОДОЙ ГВАРДИИ»: </vt:lpstr>
      <vt:lpstr>РАСКРЫТИЕ «МОЛОДОЙ ГВАРДИИ»: </vt:lpstr>
      <vt:lpstr>СУДЬБА МОЛОДОГВАРДЕЙЦЕВ: </vt:lpstr>
      <vt:lpstr>ИВАН ТУРКЕНИЧ (1920-1944) </vt:lpstr>
      <vt:lpstr>ОЛЕГ КОШЕВОЙ (1926-1943) </vt:lpstr>
      <vt:lpstr> Покидая Краснодон, стремясь уйти от преследований полиции, Олег Кошевой зашил свой комсомольский билет в одежду. На возражения матери, что билет, если поймают, «станет его обвинителем», Олег решительно ответил: «…какой из меня будет комсомолец, если я оставлю свой билет дома?» Позже, когда Олег был схвачен, во время пыток нацистские палачи выжгли раскаленным железом номер билета на его теле…</vt:lpstr>
      <vt:lpstr>ИВАН ЗЕМНУХОВ (1923-1943) </vt:lpstr>
      <vt:lpstr>УЛЬЯНА ГРОМОВА (1924-1943) </vt:lpstr>
      <vt:lpstr>Когда после очередных избиений следователь Черенков спросил Ульяну Громову, почему она держит себя так вызывающе, девушка ответила: «Не для того я вступила в организацию, чтобы потом просить у вас прощения; жалею только об одном, что мало мы успели сделать!»</vt:lpstr>
      <vt:lpstr>ЛЮБОВЬ ШЕВЦОВА (1924-1943)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СУДЬБА МОЛОДОГВАРДЕЙЦЕВ: </vt:lpstr>
      <vt:lpstr>ВЕЧНАЯ ПАМЯТЬ ГЕРОЯМ</vt:lpstr>
      <vt:lpstr>ВЕЧНАЯ ПАМЯТЬ ГЕРОЯМ</vt:lpstr>
      <vt:lpstr>ВЕЧНАЯ ПАМЯТЬ ГЕРОЯМ</vt:lpstr>
      <vt:lpstr>ВЕЧНАЯ ПАМЯТЬ ГЕРОЯМ</vt:lpstr>
      <vt:lpstr>ВЕЧНАЯ ПАМЯТЬ ГЕРОЯМ</vt:lpstr>
      <vt:lpstr>ВЕЧНАЯ ПАМЯТЬ ГЕРОЯМ</vt:lpstr>
      <vt:lpstr>ВЕЧНАЯ ПАМЯТЬ ГЕРОЯМ</vt:lpstr>
      <vt:lpstr>ВЕЧНАЯ ПАМЯТЬ ГЕРОЯМ</vt:lpstr>
      <vt:lpstr>ВЕЧНАЯ ПАМЯТЬ ГЕРОЯМ</vt:lpstr>
      <vt:lpstr>ИНТЕРНЕТ РЕСУРСЫ </vt:lpstr>
      <vt:lpstr>ИНТЕРНЕТ РЕСУРСЫ </vt:lpstr>
      <vt:lpstr>ИНТЕРНЕТ РЕСУРСЫ </vt:lpstr>
      <vt:lpstr>ИНТЕРНЕТ РЕСУРСЫ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Молодая гвардия</dc:title>
  <dc:creator>user</dc:creator>
  <cp:lastModifiedBy>User</cp:lastModifiedBy>
  <cp:revision>209</cp:revision>
  <dcterms:created xsi:type="dcterms:W3CDTF">2018-01-15T20:25:45Z</dcterms:created>
  <dcterms:modified xsi:type="dcterms:W3CDTF">2022-09-16T03:50:38Z</dcterms:modified>
</cp:coreProperties>
</file>